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sldIdLst>
    <p:sldId id="256" r:id="rId2"/>
    <p:sldId id="257" r:id="rId3"/>
    <p:sldId id="262" r:id="rId4"/>
    <p:sldId id="269" r:id="rId5"/>
    <p:sldId id="270" r:id="rId6"/>
    <p:sldId id="271" r:id="rId7"/>
    <p:sldId id="266" r:id="rId8"/>
    <p:sldId id="267" r:id="rId9"/>
    <p:sldId id="268" r:id="rId10"/>
    <p:sldId id="272" r:id="rId11"/>
    <p:sldId id="273" r:id="rId12"/>
    <p:sldId id="275" r:id="rId13"/>
    <p:sldId id="276" r:id="rId14"/>
    <p:sldId id="278" r:id="rId15"/>
    <p:sldId id="279" r:id="rId16"/>
    <p:sldId id="280" r:id="rId17"/>
    <p:sldId id="281" r:id="rId18"/>
    <p:sldId id="282" r:id="rId19"/>
    <p:sldId id="283" r:id="rId20"/>
    <p:sldId id="284" r:id="rId21"/>
    <p:sldId id="285" r:id="rId22"/>
    <p:sldId id="286" r:id="rId23"/>
    <p:sldId id="274" r:id="rId24"/>
    <p:sldId id="287" r:id="rId25"/>
    <p:sldId id="277" r:id="rId26"/>
    <p:sldId id="258" r:id="rId27"/>
    <p:sldId id="260" r:id="rId28"/>
    <p:sldId id="261" r:id="rId29"/>
    <p:sldId id="288" r:id="rId30"/>
    <p:sldId id="289" r:id="rId31"/>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F8F8"/>
    <a:srgbClr val="1A3069"/>
    <a:srgbClr val="1B5E9B"/>
    <a:srgbClr val="3B6DB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ittlere Formatvorlag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505E3EF-67EA-436B-97B2-0124C06EBD24}" styleName="Mittlere Formatvorlage 4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91"/>
    <p:restoredTop sz="80109"/>
  </p:normalViewPr>
  <p:slideViewPr>
    <p:cSldViewPr snapToGrid="0" snapToObjects="1">
      <p:cViewPr varScale="1">
        <p:scale>
          <a:sx n="87" d="100"/>
          <a:sy n="87" d="100"/>
        </p:scale>
        <p:origin x="1296" y="19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769664-2600-5E44-B738-2B63D1D8D9AC}" type="datetimeFigureOut">
              <a:rPr lang="en-US" smtClean="0"/>
              <a:t>7/12/22</a:t>
            </a:fld>
            <a:endParaRPr lang="en-US"/>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D16F4F-BCCB-3848-B34A-4E6DF6D6C9A1}" type="slidenum">
              <a:rPr lang="en-US" smtClean="0"/>
              <a:t>‹Nr.›</a:t>
            </a:fld>
            <a:endParaRPr lang="en-US"/>
          </a:p>
        </p:txBody>
      </p:sp>
    </p:spTree>
    <p:extLst>
      <p:ext uri="{BB962C8B-B14F-4D97-AF65-F5344CB8AC3E}">
        <p14:creationId xmlns:p14="http://schemas.microsoft.com/office/powerpoint/2010/main" val="16508140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fld id="{6CD16F4F-BCCB-3848-B34A-4E6DF6D6C9A1}" type="slidenum">
              <a:rPr lang="en-US" smtClean="0"/>
              <a:t>1</a:t>
            </a:fld>
            <a:endParaRPr lang="en-US"/>
          </a:p>
        </p:txBody>
      </p:sp>
    </p:spTree>
    <p:extLst>
      <p:ext uri="{BB962C8B-B14F-4D97-AF65-F5344CB8AC3E}">
        <p14:creationId xmlns:p14="http://schemas.microsoft.com/office/powerpoint/2010/main" val="25407698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5"/>
          </p:nvPr>
        </p:nvSpPr>
        <p:spPr/>
        <p:txBody>
          <a:bodyPr/>
          <a:lstStyle/>
          <a:p>
            <a:fld id="{6CD16F4F-BCCB-3848-B34A-4E6DF6D6C9A1}" type="slidenum">
              <a:rPr lang="en-US" smtClean="0"/>
              <a:t>10</a:t>
            </a:fld>
            <a:endParaRPr lang="en-US"/>
          </a:p>
        </p:txBody>
      </p:sp>
    </p:spTree>
    <p:extLst>
      <p:ext uri="{BB962C8B-B14F-4D97-AF65-F5344CB8AC3E}">
        <p14:creationId xmlns:p14="http://schemas.microsoft.com/office/powerpoint/2010/main" val="35844636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5"/>
          </p:nvPr>
        </p:nvSpPr>
        <p:spPr/>
        <p:txBody>
          <a:bodyPr/>
          <a:lstStyle/>
          <a:p>
            <a:fld id="{6CD16F4F-BCCB-3848-B34A-4E6DF6D6C9A1}" type="slidenum">
              <a:rPr lang="en-US" smtClean="0"/>
              <a:t>11</a:t>
            </a:fld>
            <a:endParaRPr lang="en-US"/>
          </a:p>
        </p:txBody>
      </p:sp>
    </p:spTree>
    <p:extLst>
      <p:ext uri="{BB962C8B-B14F-4D97-AF65-F5344CB8AC3E}">
        <p14:creationId xmlns:p14="http://schemas.microsoft.com/office/powerpoint/2010/main" val="13555924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5"/>
          </p:nvPr>
        </p:nvSpPr>
        <p:spPr/>
        <p:txBody>
          <a:bodyPr/>
          <a:lstStyle/>
          <a:p>
            <a:fld id="{6CD16F4F-BCCB-3848-B34A-4E6DF6D6C9A1}" type="slidenum">
              <a:rPr lang="en-US" smtClean="0"/>
              <a:t>12</a:t>
            </a:fld>
            <a:endParaRPr lang="en-US"/>
          </a:p>
        </p:txBody>
      </p:sp>
    </p:spTree>
    <p:extLst>
      <p:ext uri="{BB962C8B-B14F-4D97-AF65-F5344CB8AC3E}">
        <p14:creationId xmlns:p14="http://schemas.microsoft.com/office/powerpoint/2010/main" val="35009618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Test step 9.1.1.1a is shown with a snippet of the </a:t>
            </a:r>
            <a:r>
              <a:rPr lang="en-US" dirty="0" err="1"/>
              <a:t>Unithekle</a:t>
            </a:r>
            <a:r>
              <a:rPr lang="en-US" dirty="0"/>
              <a:t> website. This snippet is an image that acts as a link. According to WCAG, the alternative text of the image should state the target of the link, but the overlay tools only insert the text that can be seen directly on the image, i.e. the inscription of a beer bottle, which is incorrect in this case. The link leads to another sub-page of the website</a:t>
            </a:r>
          </a:p>
          <a:p>
            <a:r>
              <a:rPr lang="en-US" dirty="0"/>
              <a:t>Step 9.1.1.1b showed that the overlay tools </a:t>
            </a:r>
            <a:r>
              <a:rPr lang="en-US" dirty="0" err="1"/>
              <a:t>recognise</a:t>
            </a:r>
            <a:r>
              <a:rPr lang="en-US" dirty="0"/>
              <a:t> certain objects within the image, such as a chair or a lantern, but the basic core message of the image is usually not reproduced.</a:t>
            </a:r>
          </a:p>
        </p:txBody>
      </p:sp>
      <p:sp>
        <p:nvSpPr>
          <p:cNvPr id="4" name="Foliennummernplatzhalter 3"/>
          <p:cNvSpPr>
            <a:spLocks noGrp="1"/>
          </p:cNvSpPr>
          <p:nvPr>
            <p:ph type="sldNum" sz="quarter" idx="5"/>
          </p:nvPr>
        </p:nvSpPr>
        <p:spPr/>
        <p:txBody>
          <a:bodyPr/>
          <a:lstStyle/>
          <a:p>
            <a:fld id="{6CD16F4F-BCCB-3848-B34A-4E6DF6D6C9A1}" type="slidenum">
              <a:rPr lang="en-US" smtClean="0"/>
              <a:t>13</a:t>
            </a:fld>
            <a:endParaRPr lang="en-US"/>
          </a:p>
        </p:txBody>
      </p:sp>
    </p:spTree>
    <p:extLst>
      <p:ext uri="{BB962C8B-B14F-4D97-AF65-F5344CB8AC3E}">
        <p14:creationId xmlns:p14="http://schemas.microsoft.com/office/powerpoint/2010/main" val="32795101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5"/>
          </p:nvPr>
        </p:nvSpPr>
        <p:spPr/>
        <p:txBody>
          <a:bodyPr/>
          <a:lstStyle/>
          <a:p>
            <a:fld id="{6CD16F4F-BCCB-3848-B34A-4E6DF6D6C9A1}" type="slidenum">
              <a:rPr lang="en-US" smtClean="0"/>
              <a:t>14</a:t>
            </a:fld>
            <a:endParaRPr lang="en-US"/>
          </a:p>
        </p:txBody>
      </p:sp>
    </p:spTree>
    <p:extLst>
      <p:ext uri="{BB962C8B-B14F-4D97-AF65-F5344CB8AC3E}">
        <p14:creationId xmlns:p14="http://schemas.microsoft.com/office/powerpoint/2010/main" val="32376123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The slide shows an image of the </a:t>
            </a:r>
            <a:r>
              <a:rPr lang="en-US" dirty="0" err="1"/>
              <a:t>Unithekle</a:t>
            </a:r>
            <a:r>
              <a:rPr lang="en-US" dirty="0"/>
              <a:t> website. You can see a "Read more" button and the corresponding code. This allows you to see that it is not a normal button, but a span element that has been supplemented by an </a:t>
            </a:r>
            <a:r>
              <a:rPr lang="en-US" dirty="0" err="1"/>
              <a:t>onClick</a:t>
            </a:r>
            <a:r>
              <a:rPr lang="en-US" dirty="0"/>
              <a:t> event and is therefore not accessible to keyboard users.</a:t>
            </a:r>
          </a:p>
        </p:txBody>
      </p:sp>
      <p:sp>
        <p:nvSpPr>
          <p:cNvPr id="4" name="Foliennummernplatzhalter 3"/>
          <p:cNvSpPr>
            <a:spLocks noGrp="1"/>
          </p:cNvSpPr>
          <p:nvPr>
            <p:ph type="sldNum" sz="quarter" idx="5"/>
          </p:nvPr>
        </p:nvSpPr>
        <p:spPr/>
        <p:txBody>
          <a:bodyPr/>
          <a:lstStyle/>
          <a:p>
            <a:fld id="{6CD16F4F-BCCB-3848-B34A-4E6DF6D6C9A1}" type="slidenum">
              <a:rPr lang="en-US" smtClean="0"/>
              <a:t>15</a:t>
            </a:fld>
            <a:endParaRPr lang="en-US"/>
          </a:p>
        </p:txBody>
      </p:sp>
    </p:spTree>
    <p:extLst>
      <p:ext uri="{BB962C8B-B14F-4D97-AF65-F5344CB8AC3E}">
        <p14:creationId xmlns:p14="http://schemas.microsoft.com/office/powerpoint/2010/main" val="31245119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The slide shows a picture of the </a:t>
            </a:r>
            <a:r>
              <a:rPr lang="en-US" dirty="0" err="1"/>
              <a:t>UserWay</a:t>
            </a:r>
            <a:r>
              <a:rPr lang="en-US" dirty="0"/>
              <a:t> ARIA Editor in use. The editor is a small window that is displayed above the website on which the overlay tool is installed. This makes it possible, for example, to select the "Read more" element and then set it as focusable in the editor. </a:t>
            </a:r>
          </a:p>
        </p:txBody>
      </p:sp>
      <p:sp>
        <p:nvSpPr>
          <p:cNvPr id="4" name="Foliennummernplatzhalter 3"/>
          <p:cNvSpPr>
            <a:spLocks noGrp="1"/>
          </p:cNvSpPr>
          <p:nvPr>
            <p:ph type="sldNum" sz="quarter" idx="5"/>
          </p:nvPr>
        </p:nvSpPr>
        <p:spPr/>
        <p:txBody>
          <a:bodyPr/>
          <a:lstStyle/>
          <a:p>
            <a:fld id="{6CD16F4F-BCCB-3848-B34A-4E6DF6D6C9A1}" type="slidenum">
              <a:rPr lang="en-US" smtClean="0"/>
              <a:t>16</a:t>
            </a:fld>
            <a:endParaRPr lang="en-US"/>
          </a:p>
        </p:txBody>
      </p:sp>
    </p:spTree>
    <p:extLst>
      <p:ext uri="{BB962C8B-B14F-4D97-AF65-F5344CB8AC3E}">
        <p14:creationId xmlns:p14="http://schemas.microsoft.com/office/powerpoint/2010/main" val="24048904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5"/>
          </p:nvPr>
        </p:nvSpPr>
        <p:spPr/>
        <p:txBody>
          <a:bodyPr/>
          <a:lstStyle/>
          <a:p>
            <a:fld id="{6CD16F4F-BCCB-3848-B34A-4E6DF6D6C9A1}" type="slidenum">
              <a:rPr lang="en-US" smtClean="0"/>
              <a:t>17</a:t>
            </a:fld>
            <a:endParaRPr lang="en-US"/>
          </a:p>
        </p:txBody>
      </p:sp>
    </p:spTree>
    <p:extLst>
      <p:ext uri="{BB962C8B-B14F-4D97-AF65-F5344CB8AC3E}">
        <p14:creationId xmlns:p14="http://schemas.microsoft.com/office/powerpoint/2010/main" val="14563402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5"/>
          </p:nvPr>
        </p:nvSpPr>
        <p:spPr/>
        <p:txBody>
          <a:bodyPr/>
          <a:lstStyle/>
          <a:p>
            <a:fld id="{6CD16F4F-BCCB-3848-B34A-4E6DF6D6C9A1}" type="slidenum">
              <a:rPr lang="en-US" smtClean="0"/>
              <a:t>18</a:t>
            </a:fld>
            <a:endParaRPr lang="en-US"/>
          </a:p>
        </p:txBody>
      </p:sp>
    </p:spTree>
    <p:extLst>
      <p:ext uri="{BB962C8B-B14F-4D97-AF65-F5344CB8AC3E}">
        <p14:creationId xmlns:p14="http://schemas.microsoft.com/office/powerpoint/2010/main" val="4425469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5"/>
          </p:nvPr>
        </p:nvSpPr>
        <p:spPr/>
        <p:txBody>
          <a:bodyPr/>
          <a:lstStyle/>
          <a:p>
            <a:fld id="{6CD16F4F-BCCB-3848-B34A-4E6DF6D6C9A1}" type="slidenum">
              <a:rPr lang="en-US" smtClean="0"/>
              <a:t>19</a:t>
            </a:fld>
            <a:endParaRPr lang="en-US"/>
          </a:p>
        </p:txBody>
      </p:sp>
    </p:spTree>
    <p:extLst>
      <p:ext uri="{BB962C8B-B14F-4D97-AF65-F5344CB8AC3E}">
        <p14:creationId xmlns:p14="http://schemas.microsoft.com/office/powerpoint/2010/main" val="18201186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5"/>
          </p:nvPr>
        </p:nvSpPr>
        <p:spPr/>
        <p:txBody>
          <a:bodyPr/>
          <a:lstStyle/>
          <a:p>
            <a:fld id="{6CD16F4F-BCCB-3848-B34A-4E6DF6D6C9A1}" type="slidenum">
              <a:rPr lang="en-US" smtClean="0"/>
              <a:t>2</a:t>
            </a:fld>
            <a:endParaRPr lang="en-US"/>
          </a:p>
        </p:txBody>
      </p:sp>
    </p:spTree>
    <p:extLst>
      <p:ext uri="{BB962C8B-B14F-4D97-AF65-F5344CB8AC3E}">
        <p14:creationId xmlns:p14="http://schemas.microsoft.com/office/powerpoint/2010/main" val="25305618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5"/>
          </p:nvPr>
        </p:nvSpPr>
        <p:spPr/>
        <p:txBody>
          <a:bodyPr/>
          <a:lstStyle/>
          <a:p>
            <a:fld id="{6CD16F4F-BCCB-3848-B34A-4E6DF6D6C9A1}" type="slidenum">
              <a:rPr lang="en-US" smtClean="0"/>
              <a:t>20</a:t>
            </a:fld>
            <a:endParaRPr lang="en-US"/>
          </a:p>
        </p:txBody>
      </p:sp>
    </p:spTree>
    <p:extLst>
      <p:ext uri="{BB962C8B-B14F-4D97-AF65-F5344CB8AC3E}">
        <p14:creationId xmlns:p14="http://schemas.microsoft.com/office/powerpoint/2010/main" val="29852632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The PEAT tool examines the test website and finds that it contains flickering content which may be a danger to certain people.</a:t>
            </a:r>
          </a:p>
        </p:txBody>
      </p:sp>
      <p:sp>
        <p:nvSpPr>
          <p:cNvPr id="4" name="Foliennummernplatzhalter 3"/>
          <p:cNvSpPr>
            <a:spLocks noGrp="1"/>
          </p:cNvSpPr>
          <p:nvPr>
            <p:ph type="sldNum" sz="quarter" idx="5"/>
          </p:nvPr>
        </p:nvSpPr>
        <p:spPr/>
        <p:txBody>
          <a:bodyPr/>
          <a:lstStyle/>
          <a:p>
            <a:fld id="{6CD16F4F-BCCB-3848-B34A-4E6DF6D6C9A1}" type="slidenum">
              <a:rPr lang="en-US" smtClean="0"/>
              <a:t>21</a:t>
            </a:fld>
            <a:endParaRPr lang="en-US"/>
          </a:p>
        </p:txBody>
      </p:sp>
    </p:spTree>
    <p:extLst>
      <p:ext uri="{BB962C8B-B14F-4D97-AF65-F5344CB8AC3E}">
        <p14:creationId xmlns:p14="http://schemas.microsoft.com/office/powerpoint/2010/main" val="28985210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fld id="{6CD16F4F-BCCB-3848-B34A-4E6DF6D6C9A1}" type="slidenum">
              <a:rPr lang="en-US" smtClean="0"/>
              <a:t>22</a:t>
            </a:fld>
            <a:endParaRPr lang="en-US"/>
          </a:p>
        </p:txBody>
      </p:sp>
    </p:spTree>
    <p:extLst>
      <p:ext uri="{BB962C8B-B14F-4D97-AF65-F5344CB8AC3E}">
        <p14:creationId xmlns:p14="http://schemas.microsoft.com/office/powerpoint/2010/main" val="18714001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5"/>
          </p:nvPr>
        </p:nvSpPr>
        <p:spPr/>
        <p:txBody>
          <a:bodyPr/>
          <a:lstStyle/>
          <a:p>
            <a:fld id="{6CD16F4F-BCCB-3848-B34A-4E6DF6D6C9A1}" type="slidenum">
              <a:rPr lang="en-US" smtClean="0"/>
              <a:t>23</a:t>
            </a:fld>
            <a:endParaRPr lang="en-US"/>
          </a:p>
        </p:txBody>
      </p:sp>
    </p:spTree>
    <p:extLst>
      <p:ext uri="{BB962C8B-B14F-4D97-AF65-F5344CB8AC3E}">
        <p14:creationId xmlns:p14="http://schemas.microsoft.com/office/powerpoint/2010/main" val="40382308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5"/>
          </p:nvPr>
        </p:nvSpPr>
        <p:spPr/>
        <p:txBody>
          <a:bodyPr/>
          <a:lstStyle/>
          <a:p>
            <a:fld id="{6CD16F4F-BCCB-3848-B34A-4E6DF6D6C9A1}" type="slidenum">
              <a:rPr lang="en-US" smtClean="0"/>
              <a:t>24</a:t>
            </a:fld>
            <a:endParaRPr lang="en-US"/>
          </a:p>
        </p:txBody>
      </p:sp>
    </p:spTree>
    <p:extLst>
      <p:ext uri="{BB962C8B-B14F-4D97-AF65-F5344CB8AC3E}">
        <p14:creationId xmlns:p14="http://schemas.microsoft.com/office/powerpoint/2010/main" val="1911468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5"/>
          </p:nvPr>
        </p:nvSpPr>
        <p:spPr/>
        <p:txBody>
          <a:bodyPr/>
          <a:lstStyle/>
          <a:p>
            <a:fld id="{6CD16F4F-BCCB-3848-B34A-4E6DF6D6C9A1}" type="slidenum">
              <a:rPr lang="en-US" smtClean="0"/>
              <a:t>25</a:t>
            </a:fld>
            <a:endParaRPr lang="en-US"/>
          </a:p>
        </p:txBody>
      </p:sp>
    </p:spTree>
    <p:extLst>
      <p:ext uri="{BB962C8B-B14F-4D97-AF65-F5344CB8AC3E}">
        <p14:creationId xmlns:p14="http://schemas.microsoft.com/office/powerpoint/2010/main" val="37519934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5"/>
          </p:nvPr>
        </p:nvSpPr>
        <p:spPr/>
        <p:txBody>
          <a:bodyPr/>
          <a:lstStyle/>
          <a:p>
            <a:fld id="{6CD16F4F-BCCB-3848-B34A-4E6DF6D6C9A1}" type="slidenum">
              <a:rPr lang="en-US" smtClean="0"/>
              <a:t>26</a:t>
            </a:fld>
            <a:endParaRPr lang="en-US"/>
          </a:p>
        </p:txBody>
      </p:sp>
    </p:spTree>
    <p:extLst>
      <p:ext uri="{BB962C8B-B14F-4D97-AF65-F5344CB8AC3E}">
        <p14:creationId xmlns:p14="http://schemas.microsoft.com/office/powerpoint/2010/main" val="6144847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5"/>
          </p:nvPr>
        </p:nvSpPr>
        <p:spPr/>
        <p:txBody>
          <a:bodyPr/>
          <a:lstStyle/>
          <a:p>
            <a:fld id="{6CD16F4F-BCCB-3848-B34A-4E6DF6D6C9A1}" type="slidenum">
              <a:rPr lang="en-US" smtClean="0"/>
              <a:t>27</a:t>
            </a:fld>
            <a:endParaRPr lang="en-US"/>
          </a:p>
        </p:txBody>
      </p:sp>
    </p:spTree>
    <p:extLst>
      <p:ext uri="{BB962C8B-B14F-4D97-AF65-F5344CB8AC3E}">
        <p14:creationId xmlns:p14="http://schemas.microsoft.com/office/powerpoint/2010/main" val="29077243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5"/>
          </p:nvPr>
        </p:nvSpPr>
        <p:spPr/>
        <p:txBody>
          <a:bodyPr/>
          <a:lstStyle/>
          <a:p>
            <a:fld id="{6CD16F4F-BCCB-3848-B34A-4E6DF6D6C9A1}" type="slidenum">
              <a:rPr lang="en-US" smtClean="0"/>
              <a:t>28</a:t>
            </a:fld>
            <a:endParaRPr lang="en-US"/>
          </a:p>
        </p:txBody>
      </p:sp>
    </p:spTree>
    <p:extLst>
      <p:ext uri="{BB962C8B-B14F-4D97-AF65-F5344CB8AC3E}">
        <p14:creationId xmlns:p14="http://schemas.microsoft.com/office/powerpoint/2010/main" val="6947299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5"/>
          </p:nvPr>
        </p:nvSpPr>
        <p:spPr/>
        <p:txBody>
          <a:bodyPr/>
          <a:lstStyle/>
          <a:p>
            <a:fld id="{6CD16F4F-BCCB-3848-B34A-4E6DF6D6C9A1}" type="slidenum">
              <a:rPr lang="en-US" smtClean="0"/>
              <a:t>29</a:t>
            </a:fld>
            <a:endParaRPr lang="en-US"/>
          </a:p>
        </p:txBody>
      </p:sp>
    </p:spTree>
    <p:extLst>
      <p:ext uri="{BB962C8B-B14F-4D97-AF65-F5344CB8AC3E}">
        <p14:creationId xmlns:p14="http://schemas.microsoft.com/office/powerpoint/2010/main" val="5637351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5"/>
          </p:nvPr>
        </p:nvSpPr>
        <p:spPr/>
        <p:txBody>
          <a:bodyPr/>
          <a:lstStyle/>
          <a:p>
            <a:fld id="{6CD16F4F-BCCB-3848-B34A-4E6DF6D6C9A1}" type="slidenum">
              <a:rPr lang="en-US" smtClean="0"/>
              <a:t>3</a:t>
            </a:fld>
            <a:endParaRPr lang="en-US"/>
          </a:p>
        </p:txBody>
      </p:sp>
    </p:spTree>
    <p:extLst>
      <p:ext uri="{BB962C8B-B14F-4D97-AF65-F5344CB8AC3E}">
        <p14:creationId xmlns:p14="http://schemas.microsoft.com/office/powerpoint/2010/main" val="29453854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5"/>
          </p:nvPr>
        </p:nvSpPr>
        <p:spPr/>
        <p:txBody>
          <a:bodyPr/>
          <a:lstStyle/>
          <a:p>
            <a:fld id="{6CD16F4F-BCCB-3848-B34A-4E6DF6D6C9A1}" type="slidenum">
              <a:rPr lang="en-US" smtClean="0"/>
              <a:t>30</a:t>
            </a:fld>
            <a:endParaRPr lang="en-US"/>
          </a:p>
        </p:txBody>
      </p:sp>
    </p:spTree>
    <p:extLst>
      <p:ext uri="{BB962C8B-B14F-4D97-AF65-F5344CB8AC3E}">
        <p14:creationId xmlns:p14="http://schemas.microsoft.com/office/powerpoint/2010/main" val="28978798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5"/>
          </p:nvPr>
        </p:nvSpPr>
        <p:spPr/>
        <p:txBody>
          <a:bodyPr/>
          <a:lstStyle/>
          <a:p>
            <a:fld id="{6CD16F4F-BCCB-3848-B34A-4E6DF6D6C9A1}" type="slidenum">
              <a:rPr lang="en-US" smtClean="0"/>
              <a:t>4</a:t>
            </a:fld>
            <a:endParaRPr lang="en-US"/>
          </a:p>
        </p:txBody>
      </p:sp>
    </p:spTree>
    <p:extLst>
      <p:ext uri="{BB962C8B-B14F-4D97-AF65-F5344CB8AC3E}">
        <p14:creationId xmlns:p14="http://schemas.microsoft.com/office/powerpoint/2010/main" val="36680204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fld id="{6CD16F4F-BCCB-3848-B34A-4E6DF6D6C9A1}" type="slidenum">
              <a:rPr lang="en-US" smtClean="0"/>
              <a:t>5</a:t>
            </a:fld>
            <a:endParaRPr lang="en-US"/>
          </a:p>
        </p:txBody>
      </p:sp>
    </p:spTree>
    <p:extLst>
      <p:ext uri="{BB962C8B-B14F-4D97-AF65-F5344CB8AC3E}">
        <p14:creationId xmlns:p14="http://schemas.microsoft.com/office/powerpoint/2010/main" val="18929090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5"/>
          </p:nvPr>
        </p:nvSpPr>
        <p:spPr/>
        <p:txBody>
          <a:bodyPr/>
          <a:lstStyle/>
          <a:p>
            <a:fld id="{6CD16F4F-BCCB-3848-B34A-4E6DF6D6C9A1}" type="slidenum">
              <a:rPr lang="en-US" smtClean="0"/>
              <a:t>6</a:t>
            </a:fld>
            <a:endParaRPr lang="en-US"/>
          </a:p>
        </p:txBody>
      </p:sp>
    </p:spTree>
    <p:extLst>
      <p:ext uri="{BB962C8B-B14F-4D97-AF65-F5344CB8AC3E}">
        <p14:creationId xmlns:p14="http://schemas.microsoft.com/office/powerpoint/2010/main" val="22378130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5"/>
          </p:nvPr>
        </p:nvSpPr>
        <p:spPr/>
        <p:txBody>
          <a:bodyPr/>
          <a:lstStyle/>
          <a:p>
            <a:fld id="{6CD16F4F-BCCB-3848-B34A-4E6DF6D6C9A1}" type="slidenum">
              <a:rPr lang="en-US" smtClean="0"/>
              <a:t>7</a:t>
            </a:fld>
            <a:endParaRPr lang="en-US"/>
          </a:p>
        </p:txBody>
      </p:sp>
    </p:spTree>
    <p:extLst>
      <p:ext uri="{BB962C8B-B14F-4D97-AF65-F5344CB8AC3E}">
        <p14:creationId xmlns:p14="http://schemas.microsoft.com/office/powerpoint/2010/main" val="41627681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5"/>
          </p:nvPr>
        </p:nvSpPr>
        <p:spPr/>
        <p:txBody>
          <a:bodyPr/>
          <a:lstStyle/>
          <a:p>
            <a:fld id="{6CD16F4F-BCCB-3848-B34A-4E6DF6D6C9A1}" type="slidenum">
              <a:rPr lang="en-US" smtClean="0"/>
              <a:t>8</a:t>
            </a:fld>
            <a:endParaRPr lang="en-US"/>
          </a:p>
        </p:txBody>
      </p:sp>
    </p:spTree>
    <p:extLst>
      <p:ext uri="{BB962C8B-B14F-4D97-AF65-F5344CB8AC3E}">
        <p14:creationId xmlns:p14="http://schemas.microsoft.com/office/powerpoint/2010/main" val="23651171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5"/>
          </p:nvPr>
        </p:nvSpPr>
        <p:spPr/>
        <p:txBody>
          <a:bodyPr/>
          <a:lstStyle/>
          <a:p>
            <a:fld id="{6CD16F4F-BCCB-3848-B34A-4E6DF6D6C9A1}" type="slidenum">
              <a:rPr lang="en-US" smtClean="0"/>
              <a:t>9</a:t>
            </a:fld>
            <a:endParaRPr lang="en-US"/>
          </a:p>
        </p:txBody>
      </p:sp>
    </p:spTree>
    <p:extLst>
      <p:ext uri="{BB962C8B-B14F-4D97-AF65-F5344CB8AC3E}">
        <p14:creationId xmlns:p14="http://schemas.microsoft.com/office/powerpoint/2010/main" val="32470638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4C41FD-4DC5-7A49-BC58-5DD209DD763D}"/>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E66F30D3-F9A6-B44C-B1BE-4A1E0628828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E5A3526E-263F-6B46-9BB1-1393FCE3DD1F}"/>
              </a:ext>
            </a:extLst>
          </p:cNvPr>
          <p:cNvSpPr>
            <a:spLocks noGrp="1"/>
          </p:cNvSpPr>
          <p:nvPr>
            <p:ph type="dt" sz="half" idx="10"/>
          </p:nvPr>
        </p:nvSpPr>
        <p:spPr/>
        <p:txBody>
          <a:bodyPr/>
          <a:lstStyle/>
          <a:p>
            <a:fld id="{60309AAE-FF1A-554B-8CEB-39B02B584189}" type="datetimeFigureOut">
              <a:rPr lang="de-DE" smtClean="0"/>
              <a:t>12.07.22</a:t>
            </a:fld>
            <a:endParaRPr lang="de-DE"/>
          </a:p>
        </p:txBody>
      </p:sp>
      <p:sp>
        <p:nvSpPr>
          <p:cNvPr id="5" name="Fußzeilenplatzhalter 4">
            <a:extLst>
              <a:ext uri="{FF2B5EF4-FFF2-40B4-BE49-F238E27FC236}">
                <a16:creationId xmlns:a16="http://schemas.microsoft.com/office/drawing/2014/main" id="{7B8FA5C9-48DC-9949-A2DE-03694993453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5320B6E-841F-874B-BE30-321C962C41DE}"/>
              </a:ext>
            </a:extLst>
          </p:cNvPr>
          <p:cNvSpPr>
            <a:spLocks noGrp="1"/>
          </p:cNvSpPr>
          <p:nvPr>
            <p:ph type="sldNum" sz="quarter" idx="12"/>
          </p:nvPr>
        </p:nvSpPr>
        <p:spPr/>
        <p:txBody>
          <a:bodyPr/>
          <a:lstStyle/>
          <a:p>
            <a:fld id="{39BECD42-13A9-ED49-99F0-8F728C8840B0}" type="slidenum">
              <a:rPr lang="de-DE" smtClean="0"/>
              <a:t>‹Nr.›</a:t>
            </a:fld>
            <a:endParaRPr lang="de-DE"/>
          </a:p>
        </p:txBody>
      </p:sp>
    </p:spTree>
    <p:extLst>
      <p:ext uri="{BB962C8B-B14F-4D97-AF65-F5344CB8AC3E}">
        <p14:creationId xmlns:p14="http://schemas.microsoft.com/office/powerpoint/2010/main" val="2526397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1B5619-614E-2D42-88F8-2EAFFC1F3522}"/>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30D821A0-7A00-1140-8B38-8BAA4FB1AB04}"/>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80E00A2B-7137-C741-B0F9-DD0F3E652DD9}"/>
              </a:ext>
            </a:extLst>
          </p:cNvPr>
          <p:cNvSpPr>
            <a:spLocks noGrp="1"/>
          </p:cNvSpPr>
          <p:nvPr>
            <p:ph type="dt" sz="half" idx="10"/>
          </p:nvPr>
        </p:nvSpPr>
        <p:spPr/>
        <p:txBody>
          <a:bodyPr/>
          <a:lstStyle/>
          <a:p>
            <a:fld id="{60309AAE-FF1A-554B-8CEB-39B02B584189}" type="datetimeFigureOut">
              <a:rPr lang="de-DE" smtClean="0"/>
              <a:t>12.07.22</a:t>
            </a:fld>
            <a:endParaRPr lang="de-DE"/>
          </a:p>
        </p:txBody>
      </p:sp>
      <p:sp>
        <p:nvSpPr>
          <p:cNvPr id="5" name="Fußzeilenplatzhalter 4">
            <a:extLst>
              <a:ext uri="{FF2B5EF4-FFF2-40B4-BE49-F238E27FC236}">
                <a16:creationId xmlns:a16="http://schemas.microsoft.com/office/drawing/2014/main" id="{101915F9-A6F7-924D-88CD-A74CC5E6D471}"/>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22E26172-EAB4-284C-95A8-580108FDC81D}"/>
              </a:ext>
            </a:extLst>
          </p:cNvPr>
          <p:cNvSpPr>
            <a:spLocks noGrp="1"/>
          </p:cNvSpPr>
          <p:nvPr>
            <p:ph type="sldNum" sz="quarter" idx="12"/>
          </p:nvPr>
        </p:nvSpPr>
        <p:spPr/>
        <p:txBody>
          <a:bodyPr/>
          <a:lstStyle/>
          <a:p>
            <a:fld id="{39BECD42-13A9-ED49-99F0-8F728C8840B0}" type="slidenum">
              <a:rPr lang="de-DE" smtClean="0"/>
              <a:t>‹Nr.›</a:t>
            </a:fld>
            <a:endParaRPr lang="de-DE"/>
          </a:p>
        </p:txBody>
      </p:sp>
    </p:spTree>
    <p:extLst>
      <p:ext uri="{BB962C8B-B14F-4D97-AF65-F5344CB8AC3E}">
        <p14:creationId xmlns:p14="http://schemas.microsoft.com/office/powerpoint/2010/main" val="3969683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E82FDF99-EC5C-E64C-BA10-E603A2FCCE3E}"/>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11105E64-91F8-2944-B0A9-670DDB4B2820}"/>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B9FA069-B149-5044-86E4-FFE9B07AD72A}"/>
              </a:ext>
            </a:extLst>
          </p:cNvPr>
          <p:cNvSpPr>
            <a:spLocks noGrp="1"/>
          </p:cNvSpPr>
          <p:nvPr>
            <p:ph type="dt" sz="half" idx="10"/>
          </p:nvPr>
        </p:nvSpPr>
        <p:spPr/>
        <p:txBody>
          <a:bodyPr/>
          <a:lstStyle/>
          <a:p>
            <a:fld id="{60309AAE-FF1A-554B-8CEB-39B02B584189}" type="datetimeFigureOut">
              <a:rPr lang="de-DE" smtClean="0"/>
              <a:t>12.07.22</a:t>
            </a:fld>
            <a:endParaRPr lang="de-DE"/>
          </a:p>
        </p:txBody>
      </p:sp>
      <p:sp>
        <p:nvSpPr>
          <p:cNvPr id="5" name="Fußzeilenplatzhalter 4">
            <a:extLst>
              <a:ext uri="{FF2B5EF4-FFF2-40B4-BE49-F238E27FC236}">
                <a16:creationId xmlns:a16="http://schemas.microsoft.com/office/drawing/2014/main" id="{BD7D4135-F35B-0B46-A87A-12761D307FD3}"/>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C2B888D-B45F-0E4E-8548-52EC3CE3C06B}"/>
              </a:ext>
            </a:extLst>
          </p:cNvPr>
          <p:cNvSpPr>
            <a:spLocks noGrp="1"/>
          </p:cNvSpPr>
          <p:nvPr>
            <p:ph type="sldNum" sz="quarter" idx="12"/>
          </p:nvPr>
        </p:nvSpPr>
        <p:spPr/>
        <p:txBody>
          <a:bodyPr/>
          <a:lstStyle/>
          <a:p>
            <a:fld id="{39BECD42-13A9-ED49-99F0-8F728C8840B0}" type="slidenum">
              <a:rPr lang="de-DE" smtClean="0"/>
              <a:t>‹Nr.›</a:t>
            </a:fld>
            <a:endParaRPr lang="de-DE"/>
          </a:p>
        </p:txBody>
      </p:sp>
    </p:spTree>
    <p:extLst>
      <p:ext uri="{BB962C8B-B14F-4D97-AF65-F5344CB8AC3E}">
        <p14:creationId xmlns:p14="http://schemas.microsoft.com/office/powerpoint/2010/main" val="4008226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D4D56F-CE3B-5A48-846E-DD50D4832831}"/>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0D8A4E70-2698-9B4D-A732-E38FB81B1E56}"/>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C0BF78A-1986-D54A-91AB-877E6BA14468}"/>
              </a:ext>
            </a:extLst>
          </p:cNvPr>
          <p:cNvSpPr>
            <a:spLocks noGrp="1"/>
          </p:cNvSpPr>
          <p:nvPr>
            <p:ph type="dt" sz="half" idx="10"/>
          </p:nvPr>
        </p:nvSpPr>
        <p:spPr/>
        <p:txBody>
          <a:bodyPr/>
          <a:lstStyle/>
          <a:p>
            <a:fld id="{60309AAE-FF1A-554B-8CEB-39B02B584189}" type="datetimeFigureOut">
              <a:rPr lang="de-DE" smtClean="0"/>
              <a:t>12.07.22</a:t>
            </a:fld>
            <a:endParaRPr lang="de-DE"/>
          </a:p>
        </p:txBody>
      </p:sp>
      <p:sp>
        <p:nvSpPr>
          <p:cNvPr id="5" name="Fußzeilenplatzhalter 4">
            <a:extLst>
              <a:ext uri="{FF2B5EF4-FFF2-40B4-BE49-F238E27FC236}">
                <a16:creationId xmlns:a16="http://schemas.microsoft.com/office/drawing/2014/main" id="{AED0B9CF-EEF2-D048-817E-A1BA649F8DFB}"/>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2A00C336-8EC9-DB4D-80E8-8C4D75C2A1C0}"/>
              </a:ext>
            </a:extLst>
          </p:cNvPr>
          <p:cNvSpPr>
            <a:spLocks noGrp="1"/>
          </p:cNvSpPr>
          <p:nvPr>
            <p:ph type="sldNum" sz="quarter" idx="12"/>
          </p:nvPr>
        </p:nvSpPr>
        <p:spPr/>
        <p:txBody>
          <a:bodyPr/>
          <a:lstStyle/>
          <a:p>
            <a:fld id="{39BECD42-13A9-ED49-99F0-8F728C8840B0}" type="slidenum">
              <a:rPr lang="de-DE" smtClean="0"/>
              <a:t>‹Nr.›</a:t>
            </a:fld>
            <a:endParaRPr lang="de-DE"/>
          </a:p>
        </p:txBody>
      </p:sp>
    </p:spTree>
    <p:extLst>
      <p:ext uri="{BB962C8B-B14F-4D97-AF65-F5344CB8AC3E}">
        <p14:creationId xmlns:p14="http://schemas.microsoft.com/office/powerpoint/2010/main" val="999885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D0BF4D-AB0A-914E-8CD0-8562706CEC9B}"/>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AE1D6649-CFDC-2148-AF7B-744D7510497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F09FE2FD-7811-9F46-B71B-9116F532B433}"/>
              </a:ext>
            </a:extLst>
          </p:cNvPr>
          <p:cNvSpPr>
            <a:spLocks noGrp="1"/>
          </p:cNvSpPr>
          <p:nvPr>
            <p:ph type="dt" sz="half" idx="10"/>
          </p:nvPr>
        </p:nvSpPr>
        <p:spPr/>
        <p:txBody>
          <a:bodyPr/>
          <a:lstStyle/>
          <a:p>
            <a:fld id="{60309AAE-FF1A-554B-8CEB-39B02B584189}" type="datetimeFigureOut">
              <a:rPr lang="de-DE" smtClean="0"/>
              <a:t>12.07.22</a:t>
            </a:fld>
            <a:endParaRPr lang="de-DE"/>
          </a:p>
        </p:txBody>
      </p:sp>
      <p:sp>
        <p:nvSpPr>
          <p:cNvPr id="5" name="Fußzeilenplatzhalter 4">
            <a:extLst>
              <a:ext uri="{FF2B5EF4-FFF2-40B4-BE49-F238E27FC236}">
                <a16:creationId xmlns:a16="http://schemas.microsoft.com/office/drawing/2014/main" id="{3E83D2D7-0F1C-8341-9938-6E5657C76401}"/>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E0165CD0-500E-4C44-BF5A-E36EFB805434}"/>
              </a:ext>
            </a:extLst>
          </p:cNvPr>
          <p:cNvSpPr>
            <a:spLocks noGrp="1"/>
          </p:cNvSpPr>
          <p:nvPr>
            <p:ph type="sldNum" sz="quarter" idx="12"/>
          </p:nvPr>
        </p:nvSpPr>
        <p:spPr/>
        <p:txBody>
          <a:bodyPr/>
          <a:lstStyle/>
          <a:p>
            <a:fld id="{39BECD42-13A9-ED49-99F0-8F728C8840B0}" type="slidenum">
              <a:rPr lang="de-DE" smtClean="0"/>
              <a:t>‹Nr.›</a:t>
            </a:fld>
            <a:endParaRPr lang="de-DE"/>
          </a:p>
        </p:txBody>
      </p:sp>
    </p:spTree>
    <p:extLst>
      <p:ext uri="{BB962C8B-B14F-4D97-AF65-F5344CB8AC3E}">
        <p14:creationId xmlns:p14="http://schemas.microsoft.com/office/powerpoint/2010/main" val="700057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4FE9CF-4F84-6E48-B5FE-1E682BF8F517}"/>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7DC408A4-1F44-AF40-9C5C-679DA51AE667}"/>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BE3D5D51-FFBC-6046-9ABC-19777AB44478}"/>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D2CC93CF-DF1E-5749-A6B0-C8A0B1B233E0}"/>
              </a:ext>
            </a:extLst>
          </p:cNvPr>
          <p:cNvSpPr>
            <a:spLocks noGrp="1"/>
          </p:cNvSpPr>
          <p:nvPr>
            <p:ph type="dt" sz="half" idx="10"/>
          </p:nvPr>
        </p:nvSpPr>
        <p:spPr/>
        <p:txBody>
          <a:bodyPr/>
          <a:lstStyle/>
          <a:p>
            <a:fld id="{60309AAE-FF1A-554B-8CEB-39B02B584189}" type="datetimeFigureOut">
              <a:rPr lang="de-DE" smtClean="0"/>
              <a:t>12.07.22</a:t>
            </a:fld>
            <a:endParaRPr lang="de-DE"/>
          </a:p>
        </p:txBody>
      </p:sp>
      <p:sp>
        <p:nvSpPr>
          <p:cNvPr id="6" name="Fußzeilenplatzhalter 5">
            <a:extLst>
              <a:ext uri="{FF2B5EF4-FFF2-40B4-BE49-F238E27FC236}">
                <a16:creationId xmlns:a16="http://schemas.microsoft.com/office/drawing/2014/main" id="{13E6809F-C0CE-B74B-91AD-DA39485F4A16}"/>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8212C253-F358-FB4A-803F-3607D09C81B1}"/>
              </a:ext>
            </a:extLst>
          </p:cNvPr>
          <p:cNvSpPr>
            <a:spLocks noGrp="1"/>
          </p:cNvSpPr>
          <p:nvPr>
            <p:ph type="sldNum" sz="quarter" idx="12"/>
          </p:nvPr>
        </p:nvSpPr>
        <p:spPr/>
        <p:txBody>
          <a:bodyPr/>
          <a:lstStyle/>
          <a:p>
            <a:fld id="{39BECD42-13A9-ED49-99F0-8F728C8840B0}" type="slidenum">
              <a:rPr lang="de-DE" smtClean="0"/>
              <a:t>‹Nr.›</a:t>
            </a:fld>
            <a:endParaRPr lang="de-DE"/>
          </a:p>
        </p:txBody>
      </p:sp>
    </p:spTree>
    <p:extLst>
      <p:ext uri="{BB962C8B-B14F-4D97-AF65-F5344CB8AC3E}">
        <p14:creationId xmlns:p14="http://schemas.microsoft.com/office/powerpoint/2010/main" val="24034366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A544D9-4861-1047-AB24-EFE83861818A}"/>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60986E59-A4E0-494F-9D1C-7E28698916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E8F50A23-729B-D742-8414-6C34EE4C1B15}"/>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7F79F1B6-F2B4-3540-A55B-A5B4AC471F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7B9B60D9-9728-2F4C-A3B2-A025678A1675}"/>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CF192A1C-4E09-8944-8762-2D0B292E316F}"/>
              </a:ext>
            </a:extLst>
          </p:cNvPr>
          <p:cNvSpPr>
            <a:spLocks noGrp="1"/>
          </p:cNvSpPr>
          <p:nvPr>
            <p:ph type="dt" sz="half" idx="10"/>
          </p:nvPr>
        </p:nvSpPr>
        <p:spPr/>
        <p:txBody>
          <a:bodyPr/>
          <a:lstStyle/>
          <a:p>
            <a:fld id="{60309AAE-FF1A-554B-8CEB-39B02B584189}" type="datetimeFigureOut">
              <a:rPr lang="de-DE" smtClean="0"/>
              <a:t>12.07.22</a:t>
            </a:fld>
            <a:endParaRPr lang="de-DE"/>
          </a:p>
        </p:txBody>
      </p:sp>
      <p:sp>
        <p:nvSpPr>
          <p:cNvPr id="8" name="Fußzeilenplatzhalter 7">
            <a:extLst>
              <a:ext uri="{FF2B5EF4-FFF2-40B4-BE49-F238E27FC236}">
                <a16:creationId xmlns:a16="http://schemas.microsoft.com/office/drawing/2014/main" id="{4D4AC5A0-5BC7-6B47-A3FA-7F362083F5B6}"/>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C05B41B5-4949-5D43-8985-7BCA21F9B151}"/>
              </a:ext>
            </a:extLst>
          </p:cNvPr>
          <p:cNvSpPr>
            <a:spLocks noGrp="1"/>
          </p:cNvSpPr>
          <p:nvPr>
            <p:ph type="sldNum" sz="quarter" idx="12"/>
          </p:nvPr>
        </p:nvSpPr>
        <p:spPr/>
        <p:txBody>
          <a:bodyPr/>
          <a:lstStyle/>
          <a:p>
            <a:fld id="{39BECD42-13A9-ED49-99F0-8F728C8840B0}" type="slidenum">
              <a:rPr lang="de-DE" smtClean="0"/>
              <a:t>‹Nr.›</a:t>
            </a:fld>
            <a:endParaRPr lang="de-DE"/>
          </a:p>
        </p:txBody>
      </p:sp>
    </p:spTree>
    <p:extLst>
      <p:ext uri="{BB962C8B-B14F-4D97-AF65-F5344CB8AC3E}">
        <p14:creationId xmlns:p14="http://schemas.microsoft.com/office/powerpoint/2010/main" val="3537179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22AA45-0D12-9F45-AD20-4D36E867B0E6}"/>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34AC0BF2-71AB-4B4E-AE53-BD4E556395F6}"/>
              </a:ext>
            </a:extLst>
          </p:cNvPr>
          <p:cNvSpPr>
            <a:spLocks noGrp="1"/>
          </p:cNvSpPr>
          <p:nvPr>
            <p:ph type="dt" sz="half" idx="10"/>
          </p:nvPr>
        </p:nvSpPr>
        <p:spPr/>
        <p:txBody>
          <a:bodyPr/>
          <a:lstStyle/>
          <a:p>
            <a:fld id="{60309AAE-FF1A-554B-8CEB-39B02B584189}" type="datetimeFigureOut">
              <a:rPr lang="de-DE" smtClean="0"/>
              <a:t>12.07.22</a:t>
            </a:fld>
            <a:endParaRPr lang="de-DE"/>
          </a:p>
        </p:txBody>
      </p:sp>
      <p:sp>
        <p:nvSpPr>
          <p:cNvPr id="4" name="Fußzeilenplatzhalter 3">
            <a:extLst>
              <a:ext uri="{FF2B5EF4-FFF2-40B4-BE49-F238E27FC236}">
                <a16:creationId xmlns:a16="http://schemas.microsoft.com/office/drawing/2014/main" id="{66F235AB-5CD7-B241-9553-4089CBB3509F}"/>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F09C6A94-27BA-C341-9080-E4FF73FD8DFD}"/>
              </a:ext>
            </a:extLst>
          </p:cNvPr>
          <p:cNvSpPr>
            <a:spLocks noGrp="1"/>
          </p:cNvSpPr>
          <p:nvPr>
            <p:ph type="sldNum" sz="quarter" idx="12"/>
          </p:nvPr>
        </p:nvSpPr>
        <p:spPr/>
        <p:txBody>
          <a:bodyPr/>
          <a:lstStyle/>
          <a:p>
            <a:fld id="{39BECD42-13A9-ED49-99F0-8F728C8840B0}" type="slidenum">
              <a:rPr lang="de-DE" smtClean="0"/>
              <a:t>‹Nr.›</a:t>
            </a:fld>
            <a:endParaRPr lang="de-DE"/>
          </a:p>
        </p:txBody>
      </p:sp>
    </p:spTree>
    <p:extLst>
      <p:ext uri="{BB962C8B-B14F-4D97-AF65-F5344CB8AC3E}">
        <p14:creationId xmlns:p14="http://schemas.microsoft.com/office/powerpoint/2010/main" val="11497104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0961B805-6EC7-984E-AC37-E4AD7BE104DE}"/>
              </a:ext>
            </a:extLst>
          </p:cNvPr>
          <p:cNvSpPr>
            <a:spLocks noGrp="1"/>
          </p:cNvSpPr>
          <p:nvPr>
            <p:ph type="dt" sz="half" idx="10"/>
          </p:nvPr>
        </p:nvSpPr>
        <p:spPr/>
        <p:txBody>
          <a:bodyPr/>
          <a:lstStyle/>
          <a:p>
            <a:fld id="{60309AAE-FF1A-554B-8CEB-39B02B584189}" type="datetimeFigureOut">
              <a:rPr lang="de-DE" smtClean="0"/>
              <a:t>12.07.22</a:t>
            </a:fld>
            <a:endParaRPr lang="de-DE"/>
          </a:p>
        </p:txBody>
      </p:sp>
      <p:sp>
        <p:nvSpPr>
          <p:cNvPr id="3" name="Fußzeilenplatzhalter 2">
            <a:extLst>
              <a:ext uri="{FF2B5EF4-FFF2-40B4-BE49-F238E27FC236}">
                <a16:creationId xmlns:a16="http://schemas.microsoft.com/office/drawing/2014/main" id="{72BAE2E5-F77C-D54A-8D72-10BE761431DB}"/>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3322AA0B-9AE6-E644-9159-E01BD5139842}"/>
              </a:ext>
            </a:extLst>
          </p:cNvPr>
          <p:cNvSpPr>
            <a:spLocks noGrp="1"/>
          </p:cNvSpPr>
          <p:nvPr>
            <p:ph type="sldNum" sz="quarter" idx="12"/>
          </p:nvPr>
        </p:nvSpPr>
        <p:spPr/>
        <p:txBody>
          <a:bodyPr/>
          <a:lstStyle/>
          <a:p>
            <a:fld id="{39BECD42-13A9-ED49-99F0-8F728C8840B0}" type="slidenum">
              <a:rPr lang="de-DE" smtClean="0"/>
              <a:t>‹Nr.›</a:t>
            </a:fld>
            <a:endParaRPr lang="de-DE"/>
          </a:p>
        </p:txBody>
      </p:sp>
    </p:spTree>
    <p:extLst>
      <p:ext uri="{BB962C8B-B14F-4D97-AF65-F5344CB8AC3E}">
        <p14:creationId xmlns:p14="http://schemas.microsoft.com/office/powerpoint/2010/main" val="2312632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27216B-1F62-8E42-A24E-705A8708A9FE}"/>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E3B79ED7-D298-ED4D-AE53-9A2824425C4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5E8F46D6-9FA7-EB41-975F-A71C9557AB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37C9791C-3238-F94A-A7A3-73358D13C992}"/>
              </a:ext>
            </a:extLst>
          </p:cNvPr>
          <p:cNvSpPr>
            <a:spLocks noGrp="1"/>
          </p:cNvSpPr>
          <p:nvPr>
            <p:ph type="dt" sz="half" idx="10"/>
          </p:nvPr>
        </p:nvSpPr>
        <p:spPr/>
        <p:txBody>
          <a:bodyPr/>
          <a:lstStyle/>
          <a:p>
            <a:fld id="{60309AAE-FF1A-554B-8CEB-39B02B584189}" type="datetimeFigureOut">
              <a:rPr lang="de-DE" smtClean="0"/>
              <a:t>12.07.22</a:t>
            </a:fld>
            <a:endParaRPr lang="de-DE"/>
          </a:p>
        </p:txBody>
      </p:sp>
      <p:sp>
        <p:nvSpPr>
          <p:cNvPr id="6" name="Fußzeilenplatzhalter 5">
            <a:extLst>
              <a:ext uri="{FF2B5EF4-FFF2-40B4-BE49-F238E27FC236}">
                <a16:creationId xmlns:a16="http://schemas.microsoft.com/office/drawing/2014/main" id="{CAADF677-3782-244A-9873-09679165AD42}"/>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2C78FB30-7322-5A48-BBF0-EAAF8E8233BE}"/>
              </a:ext>
            </a:extLst>
          </p:cNvPr>
          <p:cNvSpPr>
            <a:spLocks noGrp="1"/>
          </p:cNvSpPr>
          <p:nvPr>
            <p:ph type="sldNum" sz="quarter" idx="12"/>
          </p:nvPr>
        </p:nvSpPr>
        <p:spPr/>
        <p:txBody>
          <a:bodyPr/>
          <a:lstStyle/>
          <a:p>
            <a:fld id="{39BECD42-13A9-ED49-99F0-8F728C8840B0}" type="slidenum">
              <a:rPr lang="de-DE" smtClean="0"/>
              <a:t>‹Nr.›</a:t>
            </a:fld>
            <a:endParaRPr lang="de-DE"/>
          </a:p>
        </p:txBody>
      </p:sp>
    </p:spTree>
    <p:extLst>
      <p:ext uri="{BB962C8B-B14F-4D97-AF65-F5344CB8AC3E}">
        <p14:creationId xmlns:p14="http://schemas.microsoft.com/office/powerpoint/2010/main" val="820978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A4DE69-B4CD-F54E-BBAC-3A4C24CCFC29}"/>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04E7CCB7-8289-614C-BD0F-CCD046022F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BD68E223-72AE-9D4E-B858-4371E693AD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6E24B7ED-704D-C747-B83F-3A8FB3010EF6}"/>
              </a:ext>
            </a:extLst>
          </p:cNvPr>
          <p:cNvSpPr>
            <a:spLocks noGrp="1"/>
          </p:cNvSpPr>
          <p:nvPr>
            <p:ph type="dt" sz="half" idx="10"/>
          </p:nvPr>
        </p:nvSpPr>
        <p:spPr/>
        <p:txBody>
          <a:bodyPr/>
          <a:lstStyle/>
          <a:p>
            <a:fld id="{60309AAE-FF1A-554B-8CEB-39B02B584189}" type="datetimeFigureOut">
              <a:rPr lang="de-DE" smtClean="0"/>
              <a:t>12.07.22</a:t>
            </a:fld>
            <a:endParaRPr lang="de-DE"/>
          </a:p>
        </p:txBody>
      </p:sp>
      <p:sp>
        <p:nvSpPr>
          <p:cNvPr id="6" name="Fußzeilenplatzhalter 5">
            <a:extLst>
              <a:ext uri="{FF2B5EF4-FFF2-40B4-BE49-F238E27FC236}">
                <a16:creationId xmlns:a16="http://schemas.microsoft.com/office/drawing/2014/main" id="{A43DDC2E-0405-6646-8616-A08715AAF206}"/>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8B7AB9B3-E071-EE41-AC94-0ECB199F6BDD}"/>
              </a:ext>
            </a:extLst>
          </p:cNvPr>
          <p:cNvSpPr>
            <a:spLocks noGrp="1"/>
          </p:cNvSpPr>
          <p:nvPr>
            <p:ph type="sldNum" sz="quarter" idx="12"/>
          </p:nvPr>
        </p:nvSpPr>
        <p:spPr/>
        <p:txBody>
          <a:bodyPr/>
          <a:lstStyle/>
          <a:p>
            <a:fld id="{39BECD42-13A9-ED49-99F0-8F728C8840B0}" type="slidenum">
              <a:rPr lang="de-DE" smtClean="0"/>
              <a:t>‹Nr.›</a:t>
            </a:fld>
            <a:endParaRPr lang="de-DE"/>
          </a:p>
        </p:txBody>
      </p:sp>
    </p:spTree>
    <p:extLst>
      <p:ext uri="{BB962C8B-B14F-4D97-AF65-F5344CB8AC3E}">
        <p14:creationId xmlns:p14="http://schemas.microsoft.com/office/powerpoint/2010/main" val="1742995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000BA246-2EE8-4B4E-87F0-0B1038C4E3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97E4E321-E79A-8E4D-A800-CD587FC4D3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90A1D2B-D44F-D643-A40B-772AD48A21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309AAE-FF1A-554B-8CEB-39B02B584189}" type="datetimeFigureOut">
              <a:rPr lang="de-DE" smtClean="0"/>
              <a:t>12.07.22</a:t>
            </a:fld>
            <a:endParaRPr lang="de-DE"/>
          </a:p>
        </p:txBody>
      </p:sp>
      <p:sp>
        <p:nvSpPr>
          <p:cNvPr id="5" name="Fußzeilenplatzhalter 4">
            <a:extLst>
              <a:ext uri="{FF2B5EF4-FFF2-40B4-BE49-F238E27FC236}">
                <a16:creationId xmlns:a16="http://schemas.microsoft.com/office/drawing/2014/main" id="{2561B540-D469-9144-BFFB-D4700FCAE02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93281963-2737-A54D-A5A2-3179DDA2F3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BECD42-13A9-ED49-99F0-8F728C8840B0}" type="slidenum">
              <a:rPr lang="de-DE" smtClean="0"/>
              <a:t>‹Nr.›</a:t>
            </a:fld>
            <a:endParaRPr lang="de-DE"/>
          </a:p>
        </p:txBody>
      </p:sp>
    </p:spTree>
    <p:extLst>
      <p:ext uri="{BB962C8B-B14F-4D97-AF65-F5344CB8AC3E}">
        <p14:creationId xmlns:p14="http://schemas.microsoft.com/office/powerpoint/2010/main" val="14275946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hyperlink" Target="https://www.unithekle.de/"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hyperlink" Target="https://www.unithekle.de/&#252;ber-uns/"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s://accessibe.com/accesswidget/competition" TargetMode="External"/><Relationship Id="rId5" Type="http://schemas.openxmlformats.org/officeDocument/2006/relationships/image" Target="../media/image6.png"/><Relationship Id="rId4" Type="http://schemas.openxmlformats.org/officeDocument/2006/relationships/hyperlink" Target="https://accessibe.com/"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9.png"/><Relationship Id="rId7"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3.png"/><Relationship Id="rId10" Type="http://schemas.openxmlformats.org/officeDocument/2006/relationships/image" Target="../media/image24.svg"/><Relationship Id="rId4" Type="http://schemas.openxmlformats.org/officeDocument/2006/relationships/image" Target="../media/image20.svg"/><Relationship Id="rId9" Type="http://schemas.openxmlformats.org/officeDocument/2006/relationships/image" Target="../media/image23.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hyperlink" Target="https://userway.org/" TargetMode="External"/><Relationship Id="rId3" Type="http://schemas.openxmlformats.org/officeDocument/2006/relationships/image" Target="../media/image5.png"/><Relationship Id="rId7"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hyperlink" Target="https://www.equalweb.com/" TargetMode="External"/><Relationship Id="rId5" Type="http://schemas.openxmlformats.org/officeDocument/2006/relationships/image" Target="../media/image9.png"/><Relationship Id="rId4" Type="http://schemas.openxmlformats.org/officeDocument/2006/relationships/hyperlink" Target="https://accessibe.com/"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E6558EE6-0494-FB45-919B-7F4BC9A55EC3}"/>
              </a:ext>
              <a:ext uri="{C183D7F6-B498-43B3-948B-1728B52AA6E4}">
                <adec:decorative xmlns:adec="http://schemas.microsoft.com/office/drawing/2017/decorative" val="1"/>
              </a:ext>
            </a:extLst>
          </p:cNvPr>
          <p:cNvSpPr/>
          <p:nvPr/>
        </p:nvSpPr>
        <p:spPr>
          <a:xfrm>
            <a:off x="0" y="0"/>
            <a:ext cx="12192000" cy="1228726"/>
          </a:xfrm>
          <a:prstGeom prst="rect">
            <a:avLst/>
          </a:prstGeom>
          <a:gradFill>
            <a:gsLst>
              <a:gs pos="0">
                <a:srgbClr val="1A3069"/>
              </a:gs>
              <a:gs pos="81000">
                <a:srgbClr val="1B5E9B"/>
              </a:gs>
              <a:gs pos="100000">
                <a:srgbClr val="1A3069"/>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a:t>	</a:t>
            </a:r>
            <a:endParaRPr lang="en-US" b="1" dirty="0">
              <a:latin typeface="Lato" panose="020F0502020204030203" pitchFamily="34" charset="77"/>
            </a:endParaRPr>
          </a:p>
        </p:txBody>
      </p:sp>
      <p:sp>
        <p:nvSpPr>
          <p:cNvPr id="3" name="Textfeld 2">
            <a:extLst>
              <a:ext uri="{FF2B5EF4-FFF2-40B4-BE49-F238E27FC236}">
                <a16:creationId xmlns:a16="http://schemas.microsoft.com/office/drawing/2014/main" id="{9422BE80-699B-F644-9B5E-AA3D231B045C}"/>
              </a:ext>
            </a:extLst>
          </p:cNvPr>
          <p:cNvSpPr txBox="1"/>
          <p:nvPr/>
        </p:nvSpPr>
        <p:spPr>
          <a:xfrm>
            <a:off x="157050" y="1410318"/>
            <a:ext cx="2003522" cy="2308324"/>
          </a:xfrm>
          <a:prstGeom prst="rect">
            <a:avLst/>
          </a:prstGeom>
          <a:noFill/>
        </p:spPr>
        <p:txBody>
          <a:bodyPr wrap="square" rtlCol="0">
            <a:spAutoFit/>
          </a:bodyPr>
          <a:lstStyle/>
          <a:p>
            <a:r>
              <a:rPr lang="en-GB" dirty="0">
                <a:solidFill>
                  <a:srgbClr val="F8F8F8"/>
                </a:solidFill>
              </a:rPr>
              <a:t>Information for screen reader users: More complex slides and images are described in the notes for the respective slide</a:t>
            </a:r>
          </a:p>
        </p:txBody>
      </p:sp>
      <p:sp>
        <p:nvSpPr>
          <p:cNvPr id="2" name="Titel 1">
            <a:extLst>
              <a:ext uri="{FF2B5EF4-FFF2-40B4-BE49-F238E27FC236}">
                <a16:creationId xmlns:a16="http://schemas.microsoft.com/office/drawing/2014/main" id="{8680DFE9-5CF5-B440-95C0-83AC47BC487B}"/>
              </a:ext>
            </a:extLst>
          </p:cNvPr>
          <p:cNvSpPr>
            <a:spLocks noGrp="1"/>
          </p:cNvSpPr>
          <p:nvPr>
            <p:ph type="ctrTitle"/>
          </p:nvPr>
        </p:nvSpPr>
        <p:spPr>
          <a:xfrm>
            <a:off x="898070" y="-1"/>
            <a:ext cx="5943209" cy="1228726"/>
          </a:xfrm>
        </p:spPr>
        <p:txBody>
          <a:bodyPr anchor="ctr">
            <a:normAutofit/>
          </a:bodyPr>
          <a:lstStyle/>
          <a:p>
            <a:pPr algn="l"/>
            <a:r>
              <a:rPr lang="en-US" sz="3200" b="1" dirty="0">
                <a:solidFill>
                  <a:schemeClr val="bg1"/>
                </a:solidFill>
                <a:latin typeface="Lato" panose="020F0502020204030203" pitchFamily="34" charset="77"/>
              </a:rPr>
              <a:t>Introduction</a:t>
            </a:r>
            <a:r>
              <a:rPr lang="en-US" sz="3600" b="1" dirty="0">
                <a:solidFill>
                  <a:schemeClr val="bg1"/>
                </a:solidFill>
                <a:latin typeface="Lato" panose="020F0502020204030203" pitchFamily="34" charset="77"/>
              </a:rPr>
              <a:t> </a:t>
            </a:r>
            <a:r>
              <a:rPr lang="en-US" sz="2400" b="1" dirty="0">
                <a:solidFill>
                  <a:schemeClr val="bg1"/>
                </a:solidFill>
                <a:latin typeface="Lato" panose="020F0502020204030203" pitchFamily="34" charset="77"/>
              </a:rPr>
              <a:t>(1/2)</a:t>
            </a:r>
            <a:endParaRPr lang="en-US" sz="3600" b="1" dirty="0">
              <a:solidFill>
                <a:schemeClr val="bg1"/>
              </a:solidFill>
              <a:latin typeface="Lato" panose="020F0502020204030203" pitchFamily="34" charset="77"/>
            </a:endParaRPr>
          </a:p>
        </p:txBody>
      </p:sp>
      <p:sp>
        <p:nvSpPr>
          <p:cNvPr id="4" name="Abgerundetes Rechteck 3">
            <a:extLst>
              <a:ext uri="{FF2B5EF4-FFF2-40B4-BE49-F238E27FC236}">
                <a16:creationId xmlns:a16="http://schemas.microsoft.com/office/drawing/2014/main" id="{A33E0FD4-F52F-AC46-B6A3-BE37830C356F}"/>
              </a:ext>
            </a:extLst>
          </p:cNvPr>
          <p:cNvSpPr/>
          <p:nvPr/>
        </p:nvSpPr>
        <p:spPr>
          <a:xfrm>
            <a:off x="3464433" y="1617535"/>
            <a:ext cx="5263134" cy="2125790"/>
          </a:xfrm>
          <a:prstGeom prst="roundRect">
            <a:avLst/>
          </a:prstGeom>
          <a:solidFill>
            <a:schemeClr val="bg1"/>
          </a:solidFill>
          <a:ln>
            <a:noFill/>
          </a:ln>
          <a:effectLst>
            <a:outerShdw blurRad="253849" dist="38100" dir="5400000" sx="102514" sy="102514" algn="t" rotWithShape="0">
              <a:schemeClr val="tx1">
                <a:lumMod val="50000"/>
                <a:lumOff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1">
                  <a:lumMod val="85000"/>
                  <a:lumOff val="15000"/>
                </a:schemeClr>
              </a:solidFill>
              <a:latin typeface="Lato" panose="020F0502020204030203" pitchFamily="34" charset="77"/>
            </a:endParaRPr>
          </a:p>
          <a:p>
            <a:pPr algn="ctr"/>
            <a:r>
              <a:rPr lang="en-US" sz="2200" b="1" dirty="0">
                <a:solidFill>
                  <a:schemeClr val="tx1">
                    <a:lumMod val="85000"/>
                    <a:lumOff val="15000"/>
                  </a:schemeClr>
                </a:solidFill>
                <a:latin typeface="Lato" panose="020F0502020204030203" pitchFamily="34" charset="77"/>
              </a:rPr>
              <a:t>Americans with Disabilities Act </a:t>
            </a:r>
          </a:p>
          <a:p>
            <a:pPr algn="ctr"/>
            <a:r>
              <a:rPr lang="en-US" sz="2200" b="1" dirty="0">
                <a:solidFill>
                  <a:schemeClr val="tx1">
                    <a:lumMod val="85000"/>
                    <a:lumOff val="15000"/>
                  </a:schemeClr>
                </a:solidFill>
                <a:latin typeface="Lato" panose="020F0502020204030203" pitchFamily="34" charset="77"/>
              </a:rPr>
              <a:t>(ADA)</a:t>
            </a:r>
          </a:p>
          <a:p>
            <a:pPr algn="ctr"/>
            <a:endParaRPr lang="en-US" sz="2200" b="1" dirty="0">
              <a:solidFill>
                <a:schemeClr val="tx1">
                  <a:lumMod val="85000"/>
                  <a:lumOff val="15000"/>
                </a:schemeClr>
              </a:solidFill>
              <a:latin typeface="Lato" panose="020F0502020204030203" pitchFamily="34" charset="77"/>
            </a:endParaRPr>
          </a:p>
          <a:p>
            <a:pPr algn="ctr"/>
            <a:r>
              <a:rPr lang="en-US" sz="2200" b="1" dirty="0">
                <a:solidFill>
                  <a:schemeClr val="tx1">
                    <a:lumMod val="85000"/>
                    <a:lumOff val="15000"/>
                  </a:schemeClr>
                </a:solidFill>
                <a:latin typeface="Lato" panose="020F0502020204030203" pitchFamily="34" charset="77"/>
              </a:rPr>
              <a:t>European Accessibility Act </a:t>
            </a:r>
          </a:p>
          <a:p>
            <a:pPr algn="ctr"/>
            <a:r>
              <a:rPr lang="en-US" sz="2200" b="1" dirty="0">
                <a:solidFill>
                  <a:schemeClr val="tx1">
                    <a:lumMod val="85000"/>
                    <a:lumOff val="15000"/>
                  </a:schemeClr>
                </a:solidFill>
                <a:latin typeface="Lato" panose="020F0502020204030203" pitchFamily="34" charset="77"/>
              </a:rPr>
              <a:t>(EAA)</a:t>
            </a:r>
          </a:p>
          <a:p>
            <a:pPr algn="ctr"/>
            <a:endParaRPr lang="en-US" sz="2400" dirty="0">
              <a:solidFill>
                <a:schemeClr val="tx1">
                  <a:lumMod val="85000"/>
                  <a:lumOff val="15000"/>
                </a:schemeClr>
              </a:solidFill>
              <a:latin typeface="Lato" panose="020F0502020204030203" pitchFamily="34" charset="77"/>
            </a:endParaRPr>
          </a:p>
        </p:txBody>
      </p:sp>
      <p:sp>
        <p:nvSpPr>
          <p:cNvPr id="7" name="Abgerundetes Rechteck 6">
            <a:extLst>
              <a:ext uri="{FF2B5EF4-FFF2-40B4-BE49-F238E27FC236}">
                <a16:creationId xmlns:a16="http://schemas.microsoft.com/office/drawing/2014/main" id="{A40215D3-5CDD-3F4E-AFB9-42A9150A0BA7}"/>
              </a:ext>
            </a:extLst>
          </p:cNvPr>
          <p:cNvSpPr/>
          <p:nvPr/>
        </p:nvSpPr>
        <p:spPr>
          <a:xfrm>
            <a:off x="506922" y="4383689"/>
            <a:ext cx="5263134" cy="1868616"/>
          </a:xfrm>
          <a:prstGeom prst="roundRect">
            <a:avLst/>
          </a:prstGeom>
          <a:solidFill>
            <a:schemeClr val="bg1"/>
          </a:solidFill>
          <a:ln>
            <a:noFill/>
          </a:ln>
          <a:effectLst>
            <a:outerShdw blurRad="253849" dist="38100" dir="5400000" sx="102514" sy="102514" algn="t" rotWithShape="0">
              <a:schemeClr val="tx1">
                <a:lumMod val="50000"/>
                <a:lumOff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chemeClr val="tx1">
                  <a:lumMod val="85000"/>
                  <a:lumOff val="15000"/>
                </a:schemeClr>
              </a:solidFill>
              <a:latin typeface="Lato" panose="020F0502020204030203" pitchFamily="34" charset="77"/>
            </a:endParaRPr>
          </a:p>
          <a:p>
            <a:pPr algn="ctr"/>
            <a:r>
              <a:rPr lang="en-US" sz="2200" b="1" dirty="0">
                <a:solidFill>
                  <a:schemeClr val="tx1">
                    <a:lumMod val="85000"/>
                    <a:lumOff val="15000"/>
                  </a:schemeClr>
                </a:solidFill>
                <a:latin typeface="Lato" panose="020F0502020204030203" pitchFamily="34" charset="77"/>
              </a:rPr>
              <a:t> </a:t>
            </a:r>
          </a:p>
          <a:p>
            <a:pPr algn="ctr"/>
            <a:r>
              <a:rPr lang="en-US" sz="2200" b="1" dirty="0">
                <a:solidFill>
                  <a:schemeClr val="tx1">
                    <a:lumMod val="85000"/>
                    <a:lumOff val="15000"/>
                  </a:schemeClr>
                </a:solidFill>
                <a:latin typeface="Lato" panose="020F0502020204030203" pitchFamily="34" charset="77"/>
              </a:rPr>
              <a:t>Have the purpose to support people with disabilities</a:t>
            </a:r>
          </a:p>
        </p:txBody>
      </p:sp>
      <p:sp>
        <p:nvSpPr>
          <p:cNvPr id="8" name="Abgerundetes Rechteck 7">
            <a:extLst>
              <a:ext uri="{FF2B5EF4-FFF2-40B4-BE49-F238E27FC236}">
                <a16:creationId xmlns:a16="http://schemas.microsoft.com/office/drawing/2014/main" id="{380445AC-9448-8442-BB7F-21F660382CF5}"/>
              </a:ext>
            </a:extLst>
          </p:cNvPr>
          <p:cNvSpPr/>
          <p:nvPr/>
        </p:nvSpPr>
        <p:spPr>
          <a:xfrm>
            <a:off x="6421945" y="4383689"/>
            <a:ext cx="5263134" cy="1868616"/>
          </a:xfrm>
          <a:prstGeom prst="roundRect">
            <a:avLst/>
          </a:prstGeom>
          <a:solidFill>
            <a:schemeClr val="bg1"/>
          </a:solidFill>
          <a:ln>
            <a:noFill/>
          </a:ln>
          <a:effectLst>
            <a:outerShdw blurRad="253849" dist="38100" dir="5400000" sx="102514" sy="102514" algn="t" rotWithShape="0">
              <a:schemeClr val="tx1">
                <a:lumMod val="50000"/>
                <a:lumOff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chemeClr val="tx1">
                  <a:lumMod val="85000"/>
                  <a:lumOff val="15000"/>
                </a:schemeClr>
              </a:solidFill>
              <a:latin typeface="Lato" panose="020F0502020204030203" pitchFamily="34" charset="77"/>
            </a:endParaRPr>
          </a:p>
          <a:p>
            <a:pPr algn="ctr"/>
            <a:endParaRPr lang="en-US" sz="2200" b="1" dirty="0">
              <a:solidFill>
                <a:schemeClr val="tx1">
                  <a:lumMod val="85000"/>
                  <a:lumOff val="15000"/>
                </a:schemeClr>
              </a:solidFill>
              <a:latin typeface="Lato" panose="020F0502020204030203" pitchFamily="34" charset="77"/>
            </a:endParaRPr>
          </a:p>
          <a:p>
            <a:pPr algn="ctr"/>
            <a:r>
              <a:rPr lang="en-US" sz="2200" b="1" dirty="0">
                <a:solidFill>
                  <a:schemeClr val="tx1">
                    <a:lumMod val="85000"/>
                    <a:lumOff val="15000"/>
                  </a:schemeClr>
                </a:solidFill>
                <a:latin typeface="Lato" panose="020F0502020204030203" pitchFamily="34" charset="77"/>
              </a:rPr>
              <a:t>Are a challenge for website owners who need to meet these compliances</a:t>
            </a:r>
            <a:endParaRPr lang="en-US" sz="2200" dirty="0">
              <a:solidFill>
                <a:schemeClr val="tx1">
                  <a:lumMod val="85000"/>
                  <a:lumOff val="15000"/>
                </a:schemeClr>
              </a:solidFill>
              <a:latin typeface="Lato" panose="020F0502020204030203" pitchFamily="34" charset="77"/>
            </a:endParaRPr>
          </a:p>
        </p:txBody>
      </p:sp>
      <p:cxnSp>
        <p:nvCxnSpPr>
          <p:cNvPr id="10" name="Gewinkelte Verbindung 9">
            <a:extLst>
              <a:ext uri="{FF2B5EF4-FFF2-40B4-BE49-F238E27FC236}">
                <a16:creationId xmlns:a16="http://schemas.microsoft.com/office/drawing/2014/main" id="{43DD14C4-7F12-654F-B656-798AF0C30307}"/>
              </a:ext>
              <a:ext uri="{C183D7F6-B498-43B3-948B-1728B52AA6E4}">
                <adec:decorative xmlns:adec="http://schemas.microsoft.com/office/drawing/2017/decorative" val="1"/>
              </a:ext>
            </a:extLst>
          </p:cNvPr>
          <p:cNvCxnSpPr>
            <a:cxnSpLocks/>
            <a:stCxn id="4" idx="1"/>
          </p:cNvCxnSpPr>
          <p:nvPr/>
        </p:nvCxnSpPr>
        <p:spPr>
          <a:xfrm rot="10800000" flipV="1">
            <a:off x="2143125" y="2680429"/>
            <a:ext cx="1321309" cy="1703259"/>
          </a:xfrm>
          <a:prstGeom prst="bentConnector2">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 name="Gewinkelte Verbindung 10">
            <a:extLst>
              <a:ext uri="{FF2B5EF4-FFF2-40B4-BE49-F238E27FC236}">
                <a16:creationId xmlns:a16="http://schemas.microsoft.com/office/drawing/2014/main" id="{FDBC512E-9688-3249-BD13-E138983F3473}"/>
              </a:ext>
              <a:ext uri="{C183D7F6-B498-43B3-948B-1728B52AA6E4}">
                <adec:decorative xmlns:adec="http://schemas.microsoft.com/office/drawing/2017/decorative" val="1"/>
              </a:ext>
            </a:extLst>
          </p:cNvPr>
          <p:cNvCxnSpPr>
            <a:cxnSpLocks/>
            <a:stCxn id="4" idx="3"/>
          </p:cNvCxnSpPr>
          <p:nvPr/>
        </p:nvCxnSpPr>
        <p:spPr>
          <a:xfrm>
            <a:off x="8727567" y="2680430"/>
            <a:ext cx="1321309" cy="1703258"/>
          </a:xfrm>
          <a:prstGeom prst="bentConnector2">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pic>
        <p:nvPicPr>
          <p:cNvPr id="15" name="Grafik 14">
            <a:extLst>
              <a:ext uri="{FF2B5EF4-FFF2-40B4-BE49-F238E27FC236}">
                <a16:creationId xmlns:a16="http://schemas.microsoft.com/office/drawing/2014/main" id="{83558CE0-7144-7E40-87BA-E121DDC764C1}"/>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683100" y="4562091"/>
            <a:ext cx="661986" cy="661986"/>
          </a:xfrm>
          <a:prstGeom prst="rect">
            <a:avLst/>
          </a:prstGeom>
        </p:spPr>
      </p:pic>
      <p:pic>
        <p:nvPicPr>
          <p:cNvPr id="19" name="Grafik 18">
            <a:extLst>
              <a:ext uri="{FF2B5EF4-FFF2-40B4-BE49-F238E27FC236}">
                <a16:creationId xmlns:a16="http://schemas.microsoft.com/office/drawing/2014/main" id="{1FE34C12-52C5-1C4D-9B6D-B6ACC5C363F3}"/>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682703" y="4453412"/>
            <a:ext cx="741617" cy="741617"/>
          </a:xfrm>
          <a:prstGeom prst="rect">
            <a:avLst/>
          </a:prstGeom>
        </p:spPr>
      </p:pic>
    </p:spTree>
    <p:extLst>
      <p:ext uri="{BB962C8B-B14F-4D97-AF65-F5344CB8AC3E}">
        <p14:creationId xmlns:p14="http://schemas.microsoft.com/office/powerpoint/2010/main" val="37946202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E6558EE6-0494-FB45-919B-7F4BC9A55EC3}"/>
              </a:ext>
              <a:ext uri="{C183D7F6-B498-43B3-948B-1728B52AA6E4}">
                <adec:decorative xmlns:adec="http://schemas.microsoft.com/office/drawing/2017/decorative" val="1"/>
              </a:ext>
            </a:extLst>
          </p:cNvPr>
          <p:cNvSpPr/>
          <p:nvPr/>
        </p:nvSpPr>
        <p:spPr>
          <a:xfrm>
            <a:off x="0" y="0"/>
            <a:ext cx="12192000" cy="1228726"/>
          </a:xfrm>
          <a:prstGeom prst="rect">
            <a:avLst/>
          </a:prstGeom>
          <a:gradFill>
            <a:gsLst>
              <a:gs pos="0">
                <a:srgbClr val="1A3069"/>
              </a:gs>
              <a:gs pos="81000">
                <a:srgbClr val="1B5E9B"/>
              </a:gs>
              <a:gs pos="100000">
                <a:srgbClr val="1A3069"/>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a:t>	</a:t>
            </a:r>
            <a:endParaRPr lang="en-US" b="1" dirty="0">
              <a:latin typeface="Lato" panose="020F0502020204030203" pitchFamily="34" charset="77"/>
            </a:endParaRPr>
          </a:p>
        </p:txBody>
      </p:sp>
      <p:sp>
        <p:nvSpPr>
          <p:cNvPr id="3" name="Titel 1">
            <a:extLst>
              <a:ext uri="{FF2B5EF4-FFF2-40B4-BE49-F238E27FC236}">
                <a16:creationId xmlns:a16="http://schemas.microsoft.com/office/drawing/2014/main" id="{D1C68CF1-695C-B640-80CB-4DC4D6EE3179}"/>
              </a:ext>
            </a:extLst>
          </p:cNvPr>
          <p:cNvSpPr>
            <a:spLocks noGrp="1"/>
          </p:cNvSpPr>
          <p:nvPr>
            <p:ph type="ctrTitle"/>
          </p:nvPr>
        </p:nvSpPr>
        <p:spPr>
          <a:xfrm>
            <a:off x="898070" y="-1"/>
            <a:ext cx="5943209" cy="1228726"/>
          </a:xfrm>
        </p:spPr>
        <p:txBody>
          <a:bodyPr anchor="ctr">
            <a:normAutofit/>
          </a:bodyPr>
          <a:lstStyle/>
          <a:p>
            <a:pPr algn="l"/>
            <a:r>
              <a:rPr lang="en-US" sz="3200" b="1" dirty="0">
                <a:solidFill>
                  <a:schemeClr val="bg1"/>
                </a:solidFill>
                <a:latin typeface="Lato" panose="020F0502020204030203" pitchFamily="34" charset="77"/>
              </a:rPr>
              <a:t>Evaluation metrics</a:t>
            </a:r>
          </a:p>
        </p:txBody>
      </p:sp>
      <p:graphicFrame>
        <p:nvGraphicFramePr>
          <p:cNvPr id="2" name="Tabelle 8">
            <a:extLst>
              <a:ext uri="{FF2B5EF4-FFF2-40B4-BE49-F238E27FC236}">
                <a16:creationId xmlns:a16="http://schemas.microsoft.com/office/drawing/2014/main" id="{C5E4C955-92BB-B949-A13D-810328A25228}"/>
              </a:ext>
            </a:extLst>
          </p:cNvPr>
          <p:cNvGraphicFramePr>
            <a:graphicFrameLocks noGrp="1"/>
          </p:cNvGraphicFramePr>
          <p:nvPr>
            <p:extLst>
              <p:ext uri="{D42A27DB-BD31-4B8C-83A1-F6EECF244321}">
                <p14:modId xmlns:p14="http://schemas.microsoft.com/office/powerpoint/2010/main" val="221531799"/>
              </p:ext>
            </p:extLst>
          </p:nvPr>
        </p:nvGraphicFramePr>
        <p:xfrm>
          <a:off x="2652467" y="1790627"/>
          <a:ext cx="6887065" cy="4363320"/>
        </p:xfrm>
        <a:graphic>
          <a:graphicData uri="http://schemas.openxmlformats.org/drawingml/2006/table">
            <a:tbl>
              <a:tblPr firstRow="1" bandRow="1">
                <a:tableStyleId>{0505E3EF-67EA-436B-97B2-0124C06EBD24}</a:tableStyleId>
              </a:tblPr>
              <a:tblGrid>
                <a:gridCol w="4813337">
                  <a:extLst>
                    <a:ext uri="{9D8B030D-6E8A-4147-A177-3AD203B41FA5}">
                      <a16:colId xmlns:a16="http://schemas.microsoft.com/office/drawing/2014/main" val="1904389737"/>
                    </a:ext>
                  </a:extLst>
                </a:gridCol>
                <a:gridCol w="2073728">
                  <a:extLst>
                    <a:ext uri="{9D8B030D-6E8A-4147-A177-3AD203B41FA5}">
                      <a16:colId xmlns:a16="http://schemas.microsoft.com/office/drawing/2014/main" val="2477506707"/>
                    </a:ext>
                  </a:extLst>
                </a:gridCol>
              </a:tblGrid>
              <a:tr h="545415">
                <a:tc>
                  <a:txBody>
                    <a:bodyPr/>
                    <a:lstStyle/>
                    <a:p>
                      <a:r>
                        <a:rPr lang="en-GB" sz="2200" dirty="0">
                          <a:latin typeface="Lato" panose="020F0502020204030203" pitchFamily="34" charset="77"/>
                        </a:rPr>
                        <a:t>Metric</a:t>
                      </a:r>
                    </a:p>
                  </a:txBody>
                  <a:tcPr>
                    <a:noFill/>
                  </a:tcPr>
                </a:tc>
                <a:tc>
                  <a:txBody>
                    <a:bodyPr/>
                    <a:lstStyle/>
                    <a:p>
                      <a:r>
                        <a:rPr lang="en-GB" sz="2200" dirty="0">
                          <a:latin typeface="Lato" panose="020F0502020204030203" pitchFamily="34" charset="77"/>
                        </a:rPr>
                        <a:t>Weighting</a:t>
                      </a:r>
                    </a:p>
                  </a:txBody>
                  <a:tcPr>
                    <a:noFill/>
                  </a:tcPr>
                </a:tc>
                <a:extLst>
                  <a:ext uri="{0D108BD9-81ED-4DB2-BD59-A6C34878D82A}">
                    <a16:rowId xmlns:a16="http://schemas.microsoft.com/office/drawing/2014/main" val="2786230879"/>
                  </a:ext>
                </a:extLst>
              </a:tr>
              <a:tr h="545415">
                <a:tc>
                  <a:txBody>
                    <a:bodyPr/>
                    <a:lstStyle/>
                    <a:p>
                      <a:r>
                        <a:rPr lang="en-GB" sz="2000" dirty="0">
                          <a:latin typeface="Lato" panose="020F0502020204030203" pitchFamily="34" charset="77"/>
                        </a:rPr>
                        <a:t>Compliance (cumulative)</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2000" dirty="0">
                          <a:latin typeface="Lato" panose="020F0502020204030203" pitchFamily="34" charset="77"/>
                        </a:rPr>
                        <a:t>15.78 %</a:t>
                      </a:r>
                    </a:p>
                  </a:txBody>
                  <a:tcPr anchor="ctr">
                    <a:noFill/>
                  </a:tcPr>
                </a:tc>
                <a:extLst>
                  <a:ext uri="{0D108BD9-81ED-4DB2-BD59-A6C34878D82A}">
                    <a16:rowId xmlns:a16="http://schemas.microsoft.com/office/drawing/2014/main" val="1218005668"/>
                  </a:ext>
                </a:extLst>
              </a:tr>
              <a:tr h="545415">
                <a:tc>
                  <a:txBody>
                    <a:bodyPr/>
                    <a:lstStyle/>
                    <a:p>
                      <a:r>
                        <a:rPr lang="en-GB" sz="2000" dirty="0">
                          <a:latin typeface="Lato" panose="020F0502020204030203" pitchFamily="34" charset="77"/>
                        </a:rPr>
                        <a:t>Compliance (holistic)</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2000" dirty="0">
                          <a:latin typeface="Lato" panose="020F0502020204030203" pitchFamily="34" charset="77"/>
                        </a:rPr>
                        <a:t>19.22 %</a:t>
                      </a:r>
                    </a:p>
                  </a:txBody>
                  <a:tcPr anchor="ctr">
                    <a:noFill/>
                  </a:tcPr>
                </a:tc>
                <a:extLst>
                  <a:ext uri="{0D108BD9-81ED-4DB2-BD59-A6C34878D82A}">
                    <a16:rowId xmlns:a16="http://schemas.microsoft.com/office/drawing/2014/main" val="3212966166"/>
                  </a:ext>
                </a:extLst>
              </a:tr>
              <a:tr h="545415">
                <a:tc>
                  <a:txBody>
                    <a:bodyPr/>
                    <a:lstStyle/>
                    <a:p>
                      <a:r>
                        <a:rPr lang="en-GB" sz="2000" dirty="0">
                          <a:latin typeface="Lato" panose="020F0502020204030203" pitchFamily="34" charset="77"/>
                        </a:rPr>
                        <a:t>Showstopper</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2000" dirty="0">
                          <a:latin typeface="Lato" panose="020F0502020204030203" pitchFamily="34" charset="77"/>
                        </a:rPr>
                        <a:t>17.94 %</a:t>
                      </a:r>
                    </a:p>
                  </a:txBody>
                  <a:tcPr anchor="ctr">
                    <a:noFill/>
                  </a:tcPr>
                </a:tc>
                <a:extLst>
                  <a:ext uri="{0D108BD9-81ED-4DB2-BD59-A6C34878D82A}">
                    <a16:rowId xmlns:a16="http://schemas.microsoft.com/office/drawing/2014/main" val="3286933641"/>
                  </a:ext>
                </a:extLst>
              </a:tr>
              <a:tr h="545415">
                <a:tc>
                  <a:txBody>
                    <a:bodyPr/>
                    <a:lstStyle/>
                    <a:p>
                      <a:r>
                        <a:rPr lang="en-GB" sz="2000" dirty="0">
                          <a:latin typeface="Lato" panose="020F0502020204030203" pitchFamily="34" charset="77"/>
                        </a:rPr>
                        <a:t>Implementation</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2000" dirty="0">
                          <a:latin typeface="Lato" panose="020F0502020204030203" pitchFamily="34" charset="77"/>
                        </a:rPr>
                        <a:t>12.28 %</a:t>
                      </a:r>
                    </a:p>
                  </a:txBody>
                  <a:tcPr anchor="ctr">
                    <a:noFill/>
                  </a:tcPr>
                </a:tc>
                <a:extLst>
                  <a:ext uri="{0D108BD9-81ED-4DB2-BD59-A6C34878D82A}">
                    <a16:rowId xmlns:a16="http://schemas.microsoft.com/office/drawing/2014/main" val="2714086119"/>
                  </a:ext>
                </a:extLst>
              </a:tr>
              <a:tr h="545415">
                <a:tc>
                  <a:txBody>
                    <a:bodyPr/>
                    <a:lstStyle/>
                    <a:p>
                      <a:r>
                        <a:rPr lang="en-GB" sz="2000" dirty="0">
                          <a:latin typeface="Lato" panose="020F0502020204030203" pitchFamily="34" charset="77"/>
                        </a:rPr>
                        <a:t>Feedback</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2000" dirty="0">
                          <a:latin typeface="Lato" panose="020F0502020204030203" pitchFamily="34" charset="77"/>
                        </a:rPr>
                        <a:t>10.05 %</a:t>
                      </a:r>
                    </a:p>
                  </a:txBody>
                  <a:tcPr anchor="ctr">
                    <a:noFill/>
                  </a:tcPr>
                </a:tc>
                <a:extLst>
                  <a:ext uri="{0D108BD9-81ED-4DB2-BD59-A6C34878D82A}">
                    <a16:rowId xmlns:a16="http://schemas.microsoft.com/office/drawing/2014/main" val="590296587"/>
                  </a:ext>
                </a:extLst>
              </a:tr>
              <a:tr h="545415">
                <a:tc>
                  <a:txBody>
                    <a:bodyPr/>
                    <a:lstStyle/>
                    <a:p>
                      <a:r>
                        <a:rPr lang="en-GB" sz="2000" dirty="0">
                          <a:latin typeface="Lato" panose="020F0502020204030203" pitchFamily="34" charset="77"/>
                        </a:rPr>
                        <a:t>Configurability of the toolbar</a:t>
                      </a:r>
                    </a:p>
                  </a:txBody>
                  <a:tcPr anchor="ctr">
                    <a:noFill/>
                  </a:tcPr>
                </a:tc>
                <a:tc>
                  <a:txBody>
                    <a:bodyPr/>
                    <a:lstStyle/>
                    <a:p>
                      <a:pPr algn="ctr"/>
                      <a:r>
                        <a:rPr lang="en-GB" sz="2000" dirty="0">
                          <a:latin typeface="Lato" panose="020F0502020204030203" pitchFamily="34" charset="77"/>
                        </a:rPr>
                        <a:t>12.78 %</a:t>
                      </a:r>
                    </a:p>
                  </a:txBody>
                  <a:tcPr anchor="ctr">
                    <a:noFill/>
                  </a:tcPr>
                </a:tc>
                <a:extLst>
                  <a:ext uri="{0D108BD9-81ED-4DB2-BD59-A6C34878D82A}">
                    <a16:rowId xmlns:a16="http://schemas.microsoft.com/office/drawing/2014/main" val="3159739018"/>
                  </a:ext>
                </a:extLst>
              </a:tr>
              <a:tr h="545415">
                <a:tc>
                  <a:txBody>
                    <a:bodyPr/>
                    <a:lstStyle/>
                    <a:p>
                      <a:r>
                        <a:rPr lang="en-GB" sz="2000" dirty="0">
                          <a:latin typeface="Lato" panose="020F0502020204030203" pitchFamily="34" charset="77"/>
                        </a:rPr>
                        <a:t>Training</a:t>
                      </a:r>
                    </a:p>
                  </a:txBody>
                  <a:tcPr anchor="ctr">
                    <a:noFill/>
                  </a:tcPr>
                </a:tc>
                <a:tc>
                  <a:txBody>
                    <a:bodyPr/>
                    <a:lstStyle/>
                    <a:p>
                      <a:pPr algn="ctr"/>
                      <a:r>
                        <a:rPr lang="en-GB" sz="2000" dirty="0">
                          <a:latin typeface="Lato" panose="020F0502020204030203" pitchFamily="34" charset="77"/>
                        </a:rPr>
                        <a:t>11.91 %</a:t>
                      </a:r>
                    </a:p>
                  </a:txBody>
                  <a:tcPr anchor="ctr">
                    <a:noFill/>
                  </a:tcPr>
                </a:tc>
                <a:extLst>
                  <a:ext uri="{0D108BD9-81ED-4DB2-BD59-A6C34878D82A}">
                    <a16:rowId xmlns:a16="http://schemas.microsoft.com/office/drawing/2014/main" val="2480502085"/>
                  </a:ext>
                </a:extLst>
              </a:tr>
            </a:tbl>
          </a:graphicData>
        </a:graphic>
      </p:graphicFrame>
    </p:spTree>
    <p:extLst>
      <p:ext uri="{BB962C8B-B14F-4D97-AF65-F5344CB8AC3E}">
        <p14:creationId xmlns:p14="http://schemas.microsoft.com/office/powerpoint/2010/main" val="3570455329"/>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E6558EE6-0494-FB45-919B-7F4BC9A55EC3}"/>
              </a:ext>
              <a:ext uri="{C183D7F6-B498-43B3-948B-1728B52AA6E4}">
                <adec:decorative xmlns:adec="http://schemas.microsoft.com/office/drawing/2017/decorative" val="1"/>
              </a:ext>
            </a:extLst>
          </p:cNvPr>
          <p:cNvSpPr/>
          <p:nvPr/>
        </p:nvSpPr>
        <p:spPr>
          <a:xfrm>
            <a:off x="0" y="0"/>
            <a:ext cx="12192000" cy="1228726"/>
          </a:xfrm>
          <a:prstGeom prst="rect">
            <a:avLst/>
          </a:prstGeom>
          <a:gradFill>
            <a:gsLst>
              <a:gs pos="0">
                <a:srgbClr val="1A3069"/>
              </a:gs>
              <a:gs pos="81000">
                <a:srgbClr val="1B5E9B"/>
              </a:gs>
              <a:gs pos="100000">
                <a:srgbClr val="1A3069"/>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a:t>	</a:t>
            </a:r>
            <a:endParaRPr lang="en-US" b="1" dirty="0">
              <a:latin typeface="Lato" panose="020F0502020204030203" pitchFamily="34" charset="77"/>
            </a:endParaRPr>
          </a:p>
        </p:txBody>
      </p:sp>
      <p:sp>
        <p:nvSpPr>
          <p:cNvPr id="3" name="Titel 1">
            <a:extLst>
              <a:ext uri="{FF2B5EF4-FFF2-40B4-BE49-F238E27FC236}">
                <a16:creationId xmlns:a16="http://schemas.microsoft.com/office/drawing/2014/main" id="{D1C68CF1-695C-B640-80CB-4DC4D6EE3179}"/>
              </a:ext>
            </a:extLst>
          </p:cNvPr>
          <p:cNvSpPr>
            <a:spLocks noGrp="1"/>
          </p:cNvSpPr>
          <p:nvPr>
            <p:ph type="ctrTitle"/>
          </p:nvPr>
        </p:nvSpPr>
        <p:spPr>
          <a:xfrm>
            <a:off x="898069" y="-1"/>
            <a:ext cx="7935687" cy="1228726"/>
          </a:xfrm>
        </p:spPr>
        <p:txBody>
          <a:bodyPr anchor="ctr">
            <a:normAutofit/>
          </a:bodyPr>
          <a:lstStyle/>
          <a:p>
            <a:pPr algn="l"/>
            <a:r>
              <a:rPr lang="en-US" sz="3200" b="1" dirty="0">
                <a:solidFill>
                  <a:schemeClr val="bg1"/>
                </a:solidFill>
                <a:latin typeface="Lato" panose="020F0502020204030203" pitchFamily="34" charset="77"/>
              </a:rPr>
              <a:t>Results – Compliance (cumulative) </a:t>
            </a:r>
            <a:r>
              <a:rPr lang="en-US" sz="2400" b="1" dirty="0">
                <a:solidFill>
                  <a:schemeClr val="bg1"/>
                </a:solidFill>
                <a:latin typeface="Lato" panose="020F0502020204030203" pitchFamily="34" charset="77"/>
              </a:rPr>
              <a:t>(1/6)</a:t>
            </a:r>
            <a:endParaRPr lang="en-US" sz="3200" b="1" dirty="0">
              <a:solidFill>
                <a:schemeClr val="bg1"/>
              </a:solidFill>
              <a:latin typeface="Lato" panose="020F0502020204030203" pitchFamily="34" charset="77"/>
            </a:endParaRPr>
          </a:p>
        </p:txBody>
      </p:sp>
      <p:sp>
        <p:nvSpPr>
          <p:cNvPr id="5" name="Textfeld 4">
            <a:extLst>
              <a:ext uri="{FF2B5EF4-FFF2-40B4-BE49-F238E27FC236}">
                <a16:creationId xmlns:a16="http://schemas.microsoft.com/office/drawing/2014/main" id="{369ACBD7-735E-B049-A47D-8A876201D6C3}"/>
              </a:ext>
            </a:extLst>
          </p:cNvPr>
          <p:cNvSpPr txBox="1"/>
          <p:nvPr/>
        </p:nvSpPr>
        <p:spPr>
          <a:xfrm>
            <a:off x="467764" y="1605904"/>
            <a:ext cx="6667500" cy="769441"/>
          </a:xfrm>
          <a:prstGeom prst="rect">
            <a:avLst/>
          </a:prstGeom>
          <a:noFill/>
        </p:spPr>
        <p:txBody>
          <a:bodyPr wrap="square" rtlCol="0">
            <a:spAutoFit/>
          </a:bodyPr>
          <a:lstStyle/>
          <a:p>
            <a:r>
              <a:rPr lang="en-US" sz="2200" b="1" dirty="0">
                <a:latin typeface="Lato" panose="020F0502020204030203" pitchFamily="34" charset="77"/>
              </a:rPr>
              <a:t>Improving or achieving compliance is the central promise of the providers</a:t>
            </a:r>
          </a:p>
        </p:txBody>
      </p:sp>
      <p:sp>
        <p:nvSpPr>
          <p:cNvPr id="11" name="Textfeld 10">
            <a:extLst>
              <a:ext uri="{FF2B5EF4-FFF2-40B4-BE49-F238E27FC236}">
                <a16:creationId xmlns:a16="http://schemas.microsoft.com/office/drawing/2014/main" id="{AA9F4A97-4DA4-A540-9B92-01DFDC75005C}"/>
              </a:ext>
            </a:extLst>
          </p:cNvPr>
          <p:cNvSpPr txBox="1"/>
          <p:nvPr/>
        </p:nvSpPr>
        <p:spPr>
          <a:xfrm>
            <a:off x="467764" y="2672128"/>
            <a:ext cx="6667500" cy="769441"/>
          </a:xfrm>
          <a:prstGeom prst="rect">
            <a:avLst/>
          </a:prstGeom>
          <a:noFill/>
        </p:spPr>
        <p:txBody>
          <a:bodyPr wrap="square" rtlCol="0">
            <a:spAutoFit/>
          </a:bodyPr>
          <a:lstStyle/>
          <a:p>
            <a:r>
              <a:rPr lang="en-GB" sz="2200" b="1" dirty="0">
                <a:latin typeface="Lato" panose="020F0502020204030203" pitchFamily="34" charset="77"/>
              </a:rPr>
              <a:t>Overlay tools are examined and evaluated at a total of 25 different test steps here</a:t>
            </a:r>
          </a:p>
        </p:txBody>
      </p:sp>
      <p:sp>
        <p:nvSpPr>
          <p:cNvPr id="12" name="Textfeld 11">
            <a:extLst>
              <a:ext uri="{FF2B5EF4-FFF2-40B4-BE49-F238E27FC236}">
                <a16:creationId xmlns:a16="http://schemas.microsoft.com/office/drawing/2014/main" id="{A1AD1978-0BE6-2746-9AD4-601A14AA3B22}"/>
              </a:ext>
            </a:extLst>
          </p:cNvPr>
          <p:cNvSpPr txBox="1"/>
          <p:nvPr/>
        </p:nvSpPr>
        <p:spPr>
          <a:xfrm>
            <a:off x="467764" y="3676797"/>
            <a:ext cx="6667500" cy="430887"/>
          </a:xfrm>
          <a:prstGeom prst="rect">
            <a:avLst/>
          </a:prstGeom>
          <a:noFill/>
        </p:spPr>
        <p:txBody>
          <a:bodyPr wrap="square" rtlCol="0">
            <a:spAutoFit/>
          </a:bodyPr>
          <a:lstStyle/>
          <a:p>
            <a:r>
              <a:rPr lang="en-GB" sz="2200" b="1" dirty="0">
                <a:latin typeface="Lato" panose="020F0502020204030203" pitchFamily="34" charset="77"/>
              </a:rPr>
              <a:t>Cumulative</a:t>
            </a:r>
          </a:p>
        </p:txBody>
      </p:sp>
      <p:sp>
        <p:nvSpPr>
          <p:cNvPr id="13" name="Textfeld 12">
            <a:extLst>
              <a:ext uri="{FF2B5EF4-FFF2-40B4-BE49-F238E27FC236}">
                <a16:creationId xmlns:a16="http://schemas.microsoft.com/office/drawing/2014/main" id="{962C4CAA-5508-924B-8232-0048B0F08368}"/>
              </a:ext>
            </a:extLst>
          </p:cNvPr>
          <p:cNvSpPr txBox="1"/>
          <p:nvPr/>
        </p:nvSpPr>
        <p:spPr>
          <a:xfrm>
            <a:off x="467764" y="4082546"/>
            <a:ext cx="6667500" cy="430887"/>
          </a:xfrm>
          <a:prstGeom prst="rect">
            <a:avLst/>
          </a:prstGeom>
          <a:noFill/>
        </p:spPr>
        <p:txBody>
          <a:bodyPr wrap="square" rtlCol="0">
            <a:spAutoFit/>
          </a:bodyPr>
          <a:lstStyle/>
          <a:p>
            <a:r>
              <a:rPr lang="en-GB" sz="2200" dirty="0">
                <a:latin typeface="Lato" panose="020F0502020204030203" pitchFamily="34" charset="77"/>
              </a:rPr>
              <a:t>Test steps are considered separately from each other</a:t>
            </a:r>
          </a:p>
        </p:txBody>
      </p:sp>
    </p:spTree>
    <p:extLst>
      <p:ext uri="{BB962C8B-B14F-4D97-AF65-F5344CB8AC3E}">
        <p14:creationId xmlns:p14="http://schemas.microsoft.com/office/powerpoint/2010/main" val="60133873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P spid="12"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E6558EE6-0494-FB45-919B-7F4BC9A55EC3}"/>
              </a:ext>
              <a:ext uri="{C183D7F6-B498-43B3-948B-1728B52AA6E4}">
                <adec:decorative xmlns:adec="http://schemas.microsoft.com/office/drawing/2017/decorative" val="1"/>
              </a:ext>
            </a:extLst>
          </p:cNvPr>
          <p:cNvSpPr/>
          <p:nvPr/>
        </p:nvSpPr>
        <p:spPr>
          <a:xfrm>
            <a:off x="0" y="0"/>
            <a:ext cx="12192000" cy="1228726"/>
          </a:xfrm>
          <a:prstGeom prst="rect">
            <a:avLst/>
          </a:prstGeom>
          <a:gradFill>
            <a:gsLst>
              <a:gs pos="0">
                <a:srgbClr val="1A3069"/>
              </a:gs>
              <a:gs pos="81000">
                <a:srgbClr val="1B5E9B"/>
              </a:gs>
              <a:gs pos="100000">
                <a:srgbClr val="1A3069"/>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a:t>	</a:t>
            </a:r>
            <a:endParaRPr lang="en-US" b="1" dirty="0">
              <a:latin typeface="Lato" panose="020F0502020204030203" pitchFamily="34" charset="77"/>
            </a:endParaRPr>
          </a:p>
        </p:txBody>
      </p:sp>
      <p:sp>
        <p:nvSpPr>
          <p:cNvPr id="3" name="Titel 1">
            <a:extLst>
              <a:ext uri="{FF2B5EF4-FFF2-40B4-BE49-F238E27FC236}">
                <a16:creationId xmlns:a16="http://schemas.microsoft.com/office/drawing/2014/main" id="{D1C68CF1-695C-B640-80CB-4DC4D6EE3179}"/>
              </a:ext>
            </a:extLst>
          </p:cNvPr>
          <p:cNvSpPr>
            <a:spLocks noGrp="1"/>
          </p:cNvSpPr>
          <p:nvPr>
            <p:ph type="ctrTitle"/>
          </p:nvPr>
        </p:nvSpPr>
        <p:spPr>
          <a:xfrm>
            <a:off x="898069" y="-1"/>
            <a:ext cx="7935687" cy="1228726"/>
          </a:xfrm>
        </p:spPr>
        <p:txBody>
          <a:bodyPr anchor="ctr">
            <a:normAutofit/>
          </a:bodyPr>
          <a:lstStyle/>
          <a:p>
            <a:pPr algn="l"/>
            <a:r>
              <a:rPr lang="en-US" sz="3200" b="1" dirty="0">
                <a:solidFill>
                  <a:schemeClr val="bg1"/>
                </a:solidFill>
                <a:latin typeface="Lato" panose="020F0502020204030203" pitchFamily="34" charset="77"/>
              </a:rPr>
              <a:t>Results – Compliance (cumulative) </a:t>
            </a:r>
            <a:r>
              <a:rPr lang="en-US" sz="2400" b="1" dirty="0">
                <a:solidFill>
                  <a:schemeClr val="bg1"/>
                </a:solidFill>
                <a:latin typeface="Lato" panose="020F0502020204030203" pitchFamily="34" charset="77"/>
              </a:rPr>
              <a:t>(2/6)</a:t>
            </a:r>
            <a:endParaRPr lang="en-US" sz="3200" b="1" dirty="0">
              <a:solidFill>
                <a:schemeClr val="bg1"/>
              </a:solidFill>
              <a:latin typeface="Lato" panose="020F0502020204030203" pitchFamily="34" charset="77"/>
            </a:endParaRPr>
          </a:p>
        </p:txBody>
      </p:sp>
      <p:sp>
        <p:nvSpPr>
          <p:cNvPr id="8" name="Untertitel 2">
            <a:extLst>
              <a:ext uri="{FF2B5EF4-FFF2-40B4-BE49-F238E27FC236}">
                <a16:creationId xmlns:a16="http://schemas.microsoft.com/office/drawing/2014/main" id="{699B69E7-E3EC-6E4D-9DC1-36CD7199E95F}"/>
              </a:ext>
            </a:extLst>
          </p:cNvPr>
          <p:cNvSpPr txBox="1">
            <a:spLocks/>
          </p:cNvSpPr>
          <p:nvPr/>
        </p:nvSpPr>
        <p:spPr>
          <a:xfrm>
            <a:off x="4290352" y="1765646"/>
            <a:ext cx="3383666" cy="461350"/>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2000" dirty="0">
                <a:latin typeface="Lato" panose="020F0502020204030203" pitchFamily="34" charset="77"/>
              </a:rPr>
              <a:t>Automatic changes</a:t>
            </a:r>
          </a:p>
        </p:txBody>
      </p:sp>
      <p:graphicFrame>
        <p:nvGraphicFramePr>
          <p:cNvPr id="9" name="Tabelle 5">
            <a:extLst>
              <a:ext uri="{FF2B5EF4-FFF2-40B4-BE49-F238E27FC236}">
                <a16:creationId xmlns:a16="http://schemas.microsoft.com/office/drawing/2014/main" id="{129F4573-C229-CD48-86C9-049D2528398E}"/>
              </a:ext>
            </a:extLst>
          </p:cNvPr>
          <p:cNvGraphicFramePr>
            <a:graphicFrameLocks noGrp="1"/>
          </p:cNvGraphicFramePr>
          <p:nvPr>
            <p:extLst>
              <p:ext uri="{D42A27DB-BD31-4B8C-83A1-F6EECF244321}">
                <p14:modId xmlns:p14="http://schemas.microsoft.com/office/powerpoint/2010/main" val="496053666"/>
              </p:ext>
            </p:extLst>
          </p:nvPr>
        </p:nvGraphicFramePr>
        <p:xfrm>
          <a:off x="2032000" y="2306262"/>
          <a:ext cx="8128000" cy="1463040"/>
        </p:xfrm>
        <a:graphic>
          <a:graphicData uri="http://schemas.openxmlformats.org/drawingml/2006/table">
            <a:tbl>
              <a:tblPr firstRow="1" bandRow="1">
                <a:tableStyleId>{D7AC3CCA-C797-4891-BE02-D94E43425B78}</a:tableStyleId>
              </a:tblPr>
              <a:tblGrid>
                <a:gridCol w="1625600">
                  <a:extLst>
                    <a:ext uri="{9D8B030D-6E8A-4147-A177-3AD203B41FA5}">
                      <a16:colId xmlns:a16="http://schemas.microsoft.com/office/drawing/2014/main" val="2506454842"/>
                    </a:ext>
                  </a:extLst>
                </a:gridCol>
                <a:gridCol w="1625600">
                  <a:extLst>
                    <a:ext uri="{9D8B030D-6E8A-4147-A177-3AD203B41FA5}">
                      <a16:colId xmlns:a16="http://schemas.microsoft.com/office/drawing/2014/main" val="1425510902"/>
                    </a:ext>
                  </a:extLst>
                </a:gridCol>
                <a:gridCol w="1625600">
                  <a:extLst>
                    <a:ext uri="{9D8B030D-6E8A-4147-A177-3AD203B41FA5}">
                      <a16:colId xmlns:a16="http://schemas.microsoft.com/office/drawing/2014/main" val="1792646437"/>
                    </a:ext>
                  </a:extLst>
                </a:gridCol>
                <a:gridCol w="1625600">
                  <a:extLst>
                    <a:ext uri="{9D8B030D-6E8A-4147-A177-3AD203B41FA5}">
                      <a16:colId xmlns:a16="http://schemas.microsoft.com/office/drawing/2014/main" val="3892924387"/>
                    </a:ext>
                  </a:extLst>
                </a:gridCol>
                <a:gridCol w="1625600">
                  <a:extLst>
                    <a:ext uri="{9D8B030D-6E8A-4147-A177-3AD203B41FA5}">
                      <a16:colId xmlns:a16="http://schemas.microsoft.com/office/drawing/2014/main" val="2915195254"/>
                    </a:ext>
                  </a:extLst>
                </a:gridCol>
              </a:tblGrid>
              <a:tr h="370840">
                <a:tc>
                  <a:txBody>
                    <a:bodyPr/>
                    <a:lstStyle/>
                    <a:p>
                      <a:r>
                        <a:rPr lang="en-GB" sz="2200" noProof="0" dirty="0">
                          <a:solidFill>
                            <a:schemeClr val="tx1"/>
                          </a:solidFill>
                          <a:latin typeface="Lato" panose="020F0502020204030203" pitchFamily="34" charset="77"/>
                        </a:rPr>
                        <a:t>Metric</a:t>
                      </a:r>
                    </a:p>
                  </a:txBody>
                  <a:tcPr anchor="ctr">
                    <a:noFill/>
                  </a:tcPr>
                </a:tc>
                <a:tc>
                  <a:txBody>
                    <a:bodyPr/>
                    <a:lstStyle/>
                    <a:p>
                      <a:pPr algn="ctr"/>
                      <a:r>
                        <a:rPr lang="en-GB" sz="2200" noProof="0" dirty="0">
                          <a:solidFill>
                            <a:schemeClr val="tx1"/>
                          </a:solidFill>
                          <a:latin typeface="Lato" panose="020F0502020204030203" pitchFamily="34" charset="77"/>
                        </a:rPr>
                        <a:t>Initial situation</a:t>
                      </a:r>
                    </a:p>
                  </a:txBody>
                  <a:tcPr anchor="ctr">
                    <a:noFill/>
                  </a:tcPr>
                </a:tc>
                <a:tc>
                  <a:txBody>
                    <a:bodyPr/>
                    <a:lstStyle/>
                    <a:p>
                      <a:pPr algn="ctr"/>
                      <a:r>
                        <a:rPr lang="en-GB" sz="2200" noProof="0" dirty="0" err="1">
                          <a:solidFill>
                            <a:schemeClr val="tx1"/>
                          </a:solidFill>
                          <a:latin typeface="Lato" panose="020F0502020204030203" pitchFamily="34" charset="77"/>
                        </a:rPr>
                        <a:t>accessiBe</a:t>
                      </a:r>
                      <a:endParaRPr lang="en-GB" sz="2200" noProof="0" dirty="0">
                        <a:solidFill>
                          <a:schemeClr val="tx1"/>
                        </a:solidFill>
                        <a:latin typeface="Lato" panose="020F0502020204030203" pitchFamily="34" charset="77"/>
                      </a:endParaRPr>
                    </a:p>
                  </a:txBody>
                  <a:tcPr anchor="ctr">
                    <a:noFill/>
                  </a:tcPr>
                </a:tc>
                <a:tc>
                  <a:txBody>
                    <a:bodyPr/>
                    <a:lstStyle/>
                    <a:p>
                      <a:pPr algn="ctr"/>
                      <a:r>
                        <a:rPr lang="en-GB" sz="2200" noProof="0">
                          <a:solidFill>
                            <a:schemeClr val="tx1"/>
                          </a:solidFill>
                          <a:latin typeface="Lato" panose="020F0502020204030203" pitchFamily="34" charset="77"/>
                        </a:rPr>
                        <a:t>EqualWeb </a:t>
                      </a:r>
                    </a:p>
                  </a:txBody>
                  <a:tcPr anchor="ctr">
                    <a:noFill/>
                  </a:tcPr>
                </a:tc>
                <a:tc>
                  <a:txBody>
                    <a:bodyPr/>
                    <a:lstStyle/>
                    <a:p>
                      <a:pPr algn="ctr"/>
                      <a:r>
                        <a:rPr lang="en-GB" sz="2200" noProof="0" dirty="0" err="1">
                          <a:solidFill>
                            <a:schemeClr val="tx1"/>
                          </a:solidFill>
                          <a:latin typeface="Lato" panose="020F0502020204030203" pitchFamily="34" charset="77"/>
                        </a:rPr>
                        <a:t>UserWay</a:t>
                      </a:r>
                      <a:endParaRPr lang="en-GB" sz="2200" noProof="0" dirty="0">
                        <a:solidFill>
                          <a:schemeClr val="tx1"/>
                        </a:solidFill>
                        <a:latin typeface="Lato" panose="020F0502020204030203" pitchFamily="34" charset="77"/>
                      </a:endParaRPr>
                    </a:p>
                  </a:txBody>
                  <a:tcPr anchor="ctr">
                    <a:noFill/>
                  </a:tcPr>
                </a:tc>
                <a:extLst>
                  <a:ext uri="{0D108BD9-81ED-4DB2-BD59-A6C34878D82A}">
                    <a16:rowId xmlns:a16="http://schemas.microsoft.com/office/drawing/2014/main" val="189005935"/>
                  </a:ext>
                </a:extLst>
              </a:tr>
              <a:tr h="370840">
                <a:tc>
                  <a:txBody>
                    <a:bodyPr/>
                    <a:lstStyle/>
                    <a:p>
                      <a:r>
                        <a:rPr lang="en-GB" sz="2000" noProof="0" dirty="0">
                          <a:solidFill>
                            <a:schemeClr val="tx1"/>
                          </a:solidFill>
                          <a:latin typeface="Lato" panose="020F0502020204030203" pitchFamily="34" charset="77"/>
                        </a:rPr>
                        <a:t>Compliance (cum.)</a:t>
                      </a:r>
                    </a:p>
                  </a:txBody>
                  <a:tcPr anchor="ctr">
                    <a:noFill/>
                  </a:tcPr>
                </a:tc>
                <a:tc>
                  <a:txBody>
                    <a:bodyPr/>
                    <a:lstStyle/>
                    <a:p>
                      <a:pPr algn="ctr"/>
                      <a:r>
                        <a:rPr lang="en-GB" sz="2000" noProof="0" dirty="0">
                          <a:solidFill>
                            <a:schemeClr val="tx1"/>
                          </a:solidFill>
                          <a:latin typeface="Lato" panose="020F0502020204030203" pitchFamily="34" charset="77"/>
                        </a:rPr>
                        <a:t>13 %</a:t>
                      </a:r>
                    </a:p>
                  </a:txBody>
                  <a:tcPr anchor="ctr">
                    <a:noFill/>
                  </a:tcPr>
                </a:tc>
                <a:tc>
                  <a:txBody>
                    <a:bodyPr/>
                    <a:lstStyle/>
                    <a:p>
                      <a:pPr algn="ctr"/>
                      <a:r>
                        <a:rPr lang="en-GB" sz="2000" noProof="0" dirty="0">
                          <a:solidFill>
                            <a:schemeClr val="tx1"/>
                          </a:solidFill>
                          <a:latin typeface="Lato" panose="020F0502020204030203" pitchFamily="34" charset="77"/>
                        </a:rPr>
                        <a:t>45 %</a:t>
                      </a:r>
                    </a:p>
                  </a:txBody>
                  <a:tcPr anchor="ctr">
                    <a:noFill/>
                  </a:tcPr>
                </a:tc>
                <a:tc>
                  <a:txBody>
                    <a:bodyPr/>
                    <a:lstStyle/>
                    <a:p>
                      <a:pPr algn="ctr"/>
                      <a:r>
                        <a:rPr lang="en-GB" sz="2000" noProof="0" dirty="0">
                          <a:solidFill>
                            <a:schemeClr val="tx1"/>
                          </a:solidFill>
                          <a:latin typeface="Lato" panose="020F0502020204030203" pitchFamily="34" charset="77"/>
                        </a:rPr>
                        <a:t>33 %</a:t>
                      </a:r>
                    </a:p>
                  </a:txBody>
                  <a:tcPr anchor="ctr">
                    <a:noFill/>
                  </a:tcPr>
                </a:tc>
                <a:tc>
                  <a:txBody>
                    <a:bodyPr/>
                    <a:lstStyle/>
                    <a:p>
                      <a:pPr algn="ctr"/>
                      <a:r>
                        <a:rPr lang="en-GB" sz="2000" noProof="0" dirty="0">
                          <a:solidFill>
                            <a:schemeClr val="tx1"/>
                          </a:solidFill>
                          <a:latin typeface="Lato" panose="020F0502020204030203" pitchFamily="34" charset="77"/>
                        </a:rPr>
                        <a:t>27 %</a:t>
                      </a:r>
                    </a:p>
                  </a:txBody>
                  <a:tcPr anchor="ctr">
                    <a:noFill/>
                  </a:tcPr>
                </a:tc>
                <a:extLst>
                  <a:ext uri="{0D108BD9-81ED-4DB2-BD59-A6C34878D82A}">
                    <a16:rowId xmlns:a16="http://schemas.microsoft.com/office/drawing/2014/main" val="2523290871"/>
                  </a:ext>
                </a:extLst>
              </a:tr>
            </a:tbl>
          </a:graphicData>
        </a:graphic>
      </p:graphicFrame>
      <p:sp>
        <p:nvSpPr>
          <p:cNvPr id="14" name="Untertitel 2">
            <a:extLst>
              <a:ext uri="{FF2B5EF4-FFF2-40B4-BE49-F238E27FC236}">
                <a16:creationId xmlns:a16="http://schemas.microsoft.com/office/drawing/2014/main" id="{70B58DD7-E095-B54F-BDC6-D6D706366308}"/>
              </a:ext>
            </a:extLst>
          </p:cNvPr>
          <p:cNvSpPr txBox="1">
            <a:spLocks/>
          </p:cNvSpPr>
          <p:nvPr/>
        </p:nvSpPr>
        <p:spPr>
          <a:xfrm>
            <a:off x="2747097" y="4271185"/>
            <a:ext cx="6470176" cy="461350"/>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2000" dirty="0">
                <a:latin typeface="Lato" panose="020F0502020204030203" pitchFamily="34" charset="77"/>
              </a:rPr>
              <a:t>Automatic changes + manual adjustments</a:t>
            </a:r>
          </a:p>
        </p:txBody>
      </p:sp>
      <p:graphicFrame>
        <p:nvGraphicFramePr>
          <p:cNvPr id="10" name="Tabelle 5">
            <a:extLst>
              <a:ext uri="{FF2B5EF4-FFF2-40B4-BE49-F238E27FC236}">
                <a16:creationId xmlns:a16="http://schemas.microsoft.com/office/drawing/2014/main" id="{AFC1CB15-6830-E74F-B845-170BD12B3138}"/>
              </a:ext>
            </a:extLst>
          </p:cNvPr>
          <p:cNvGraphicFramePr>
            <a:graphicFrameLocks noGrp="1"/>
          </p:cNvGraphicFramePr>
          <p:nvPr>
            <p:extLst>
              <p:ext uri="{D42A27DB-BD31-4B8C-83A1-F6EECF244321}">
                <p14:modId xmlns:p14="http://schemas.microsoft.com/office/powerpoint/2010/main" val="2722300873"/>
              </p:ext>
            </p:extLst>
          </p:nvPr>
        </p:nvGraphicFramePr>
        <p:xfrm>
          <a:off x="2032000" y="4846838"/>
          <a:ext cx="8128000" cy="1463040"/>
        </p:xfrm>
        <a:graphic>
          <a:graphicData uri="http://schemas.openxmlformats.org/drawingml/2006/table">
            <a:tbl>
              <a:tblPr firstRow="1" bandRow="1">
                <a:tableStyleId>{D7AC3CCA-C797-4891-BE02-D94E43425B78}</a:tableStyleId>
              </a:tblPr>
              <a:tblGrid>
                <a:gridCol w="1625600">
                  <a:extLst>
                    <a:ext uri="{9D8B030D-6E8A-4147-A177-3AD203B41FA5}">
                      <a16:colId xmlns:a16="http://schemas.microsoft.com/office/drawing/2014/main" val="2506454842"/>
                    </a:ext>
                  </a:extLst>
                </a:gridCol>
                <a:gridCol w="1625600">
                  <a:extLst>
                    <a:ext uri="{9D8B030D-6E8A-4147-A177-3AD203B41FA5}">
                      <a16:colId xmlns:a16="http://schemas.microsoft.com/office/drawing/2014/main" val="1425510902"/>
                    </a:ext>
                  </a:extLst>
                </a:gridCol>
                <a:gridCol w="1625600">
                  <a:extLst>
                    <a:ext uri="{9D8B030D-6E8A-4147-A177-3AD203B41FA5}">
                      <a16:colId xmlns:a16="http://schemas.microsoft.com/office/drawing/2014/main" val="1792646437"/>
                    </a:ext>
                  </a:extLst>
                </a:gridCol>
                <a:gridCol w="1625600">
                  <a:extLst>
                    <a:ext uri="{9D8B030D-6E8A-4147-A177-3AD203B41FA5}">
                      <a16:colId xmlns:a16="http://schemas.microsoft.com/office/drawing/2014/main" val="3892924387"/>
                    </a:ext>
                  </a:extLst>
                </a:gridCol>
                <a:gridCol w="1625600">
                  <a:extLst>
                    <a:ext uri="{9D8B030D-6E8A-4147-A177-3AD203B41FA5}">
                      <a16:colId xmlns:a16="http://schemas.microsoft.com/office/drawing/2014/main" val="2915195254"/>
                    </a:ext>
                  </a:extLst>
                </a:gridCol>
              </a:tblGrid>
              <a:tr h="370840">
                <a:tc>
                  <a:txBody>
                    <a:bodyPr/>
                    <a:lstStyle/>
                    <a:p>
                      <a:r>
                        <a:rPr lang="en-GB" sz="2200" noProof="0" dirty="0">
                          <a:solidFill>
                            <a:schemeClr val="tx1"/>
                          </a:solidFill>
                          <a:latin typeface="Lato" panose="020F0502020204030203" pitchFamily="34" charset="77"/>
                        </a:rPr>
                        <a:t>Metric</a:t>
                      </a:r>
                    </a:p>
                  </a:txBody>
                  <a:tcPr anchor="ctr">
                    <a:noFill/>
                  </a:tcPr>
                </a:tc>
                <a:tc>
                  <a:txBody>
                    <a:bodyPr/>
                    <a:lstStyle/>
                    <a:p>
                      <a:pPr algn="ctr"/>
                      <a:r>
                        <a:rPr lang="en-GB" sz="2200" noProof="0" dirty="0">
                          <a:solidFill>
                            <a:schemeClr val="tx1"/>
                          </a:solidFill>
                          <a:latin typeface="Lato" panose="020F0502020204030203" pitchFamily="34" charset="77"/>
                        </a:rPr>
                        <a:t>Initial situation</a:t>
                      </a:r>
                    </a:p>
                  </a:txBody>
                  <a:tcPr anchor="ctr">
                    <a:noFill/>
                  </a:tcPr>
                </a:tc>
                <a:tc>
                  <a:txBody>
                    <a:bodyPr/>
                    <a:lstStyle/>
                    <a:p>
                      <a:pPr algn="ctr"/>
                      <a:r>
                        <a:rPr lang="en-GB" sz="2200" noProof="0" dirty="0" err="1">
                          <a:solidFill>
                            <a:schemeClr val="tx1"/>
                          </a:solidFill>
                          <a:latin typeface="Lato" panose="020F0502020204030203" pitchFamily="34" charset="77"/>
                        </a:rPr>
                        <a:t>accessiBe</a:t>
                      </a:r>
                      <a:endParaRPr lang="en-GB" sz="2200" noProof="0" dirty="0">
                        <a:solidFill>
                          <a:schemeClr val="tx1"/>
                        </a:solidFill>
                        <a:latin typeface="Lato" panose="020F0502020204030203" pitchFamily="34" charset="77"/>
                      </a:endParaRPr>
                    </a:p>
                  </a:txBody>
                  <a:tcPr anchor="ctr">
                    <a:noFill/>
                  </a:tcPr>
                </a:tc>
                <a:tc>
                  <a:txBody>
                    <a:bodyPr/>
                    <a:lstStyle/>
                    <a:p>
                      <a:pPr algn="ctr"/>
                      <a:r>
                        <a:rPr lang="en-GB" sz="2200" noProof="0">
                          <a:solidFill>
                            <a:schemeClr val="tx1"/>
                          </a:solidFill>
                          <a:latin typeface="Lato" panose="020F0502020204030203" pitchFamily="34" charset="77"/>
                        </a:rPr>
                        <a:t>EqualWeb </a:t>
                      </a:r>
                    </a:p>
                  </a:txBody>
                  <a:tcPr anchor="ctr">
                    <a:noFill/>
                  </a:tcPr>
                </a:tc>
                <a:tc>
                  <a:txBody>
                    <a:bodyPr/>
                    <a:lstStyle/>
                    <a:p>
                      <a:pPr algn="ctr"/>
                      <a:r>
                        <a:rPr lang="en-GB" sz="2200" noProof="0" dirty="0" err="1">
                          <a:solidFill>
                            <a:schemeClr val="tx1"/>
                          </a:solidFill>
                          <a:latin typeface="Lato" panose="020F0502020204030203" pitchFamily="34" charset="77"/>
                        </a:rPr>
                        <a:t>UserWay</a:t>
                      </a:r>
                      <a:endParaRPr lang="en-GB" sz="2200" noProof="0" dirty="0">
                        <a:solidFill>
                          <a:schemeClr val="tx1"/>
                        </a:solidFill>
                        <a:latin typeface="Lato" panose="020F0502020204030203" pitchFamily="34" charset="77"/>
                      </a:endParaRPr>
                    </a:p>
                  </a:txBody>
                  <a:tcPr anchor="ctr">
                    <a:noFill/>
                  </a:tcPr>
                </a:tc>
                <a:extLst>
                  <a:ext uri="{0D108BD9-81ED-4DB2-BD59-A6C34878D82A}">
                    <a16:rowId xmlns:a16="http://schemas.microsoft.com/office/drawing/2014/main" val="189005935"/>
                  </a:ext>
                </a:extLst>
              </a:tr>
              <a:tr h="370840">
                <a:tc>
                  <a:txBody>
                    <a:bodyPr/>
                    <a:lstStyle/>
                    <a:p>
                      <a:r>
                        <a:rPr lang="en-GB" sz="2000" noProof="0" dirty="0">
                          <a:solidFill>
                            <a:schemeClr val="tx1"/>
                          </a:solidFill>
                          <a:latin typeface="Lato" panose="020F0502020204030203" pitchFamily="34" charset="77"/>
                        </a:rPr>
                        <a:t>Compliance (cum.)</a:t>
                      </a:r>
                    </a:p>
                  </a:txBody>
                  <a:tcPr anchor="ctr">
                    <a:noFill/>
                  </a:tcPr>
                </a:tc>
                <a:tc>
                  <a:txBody>
                    <a:bodyPr/>
                    <a:lstStyle/>
                    <a:p>
                      <a:pPr algn="ctr"/>
                      <a:r>
                        <a:rPr lang="en-GB" sz="2000" noProof="0" dirty="0">
                          <a:solidFill>
                            <a:schemeClr val="tx1"/>
                          </a:solidFill>
                          <a:latin typeface="Lato" panose="020F0502020204030203" pitchFamily="34" charset="77"/>
                        </a:rPr>
                        <a:t>13 %</a:t>
                      </a:r>
                    </a:p>
                  </a:txBody>
                  <a:tcPr anchor="ctr">
                    <a:noFill/>
                  </a:tcPr>
                </a:tc>
                <a:tc>
                  <a:txBody>
                    <a:bodyPr/>
                    <a:lstStyle/>
                    <a:p>
                      <a:pPr algn="ctr"/>
                      <a:r>
                        <a:rPr lang="en-GB" sz="2000" noProof="0" dirty="0">
                          <a:solidFill>
                            <a:schemeClr val="tx1"/>
                          </a:solidFill>
                          <a:latin typeface="Lato" panose="020F0502020204030203" pitchFamily="34" charset="77"/>
                        </a:rPr>
                        <a:t>45 %</a:t>
                      </a:r>
                    </a:p>
                  </a:txBody>
                  <a:tcPr anchor="ctr">
                    <a:noFill/>
                  </a:tcPr>
                </a:tc>
                <a:tc>
                  <a:txBody>
                    <a:bodyPr/>
                    <a:lstStyle/>
                    <a:p>
                      <a:pPr algn="ctr"/>
                      <a:r>
                        <a:rPr lang="en-GB" sz="2000" noProof="0" dirty="0">
                          <a:solidFill>
                            <a:schemeClr val="tx1"/>
                          </a:solidFill>
                          <a:latin typeface="Lato" panose="020F0502020204030203" pitchFamily="34" charset="77"/>
                        </a:rPr>
                        <a:t>40 %</a:t>
                      </a:r>
                    </a:p>
                  </a:txBody>
                  <a:tcPr anchor="ctr">
                    <a:noFill/>
                  </a:tcPr>
                </a:tc>
                <a:tc>
                  <a:txBody>
                    <a:bodyPr/>
                    <a:lstStyle/>
                    <a:p>
                      <a:pPr algn="ctr"/>
                      <a:r>
                        <a:rPr lang="en-GB" sz="2000" noProof="0" dirty="0">
                          <a:solidFill>
                            <a:schemeClr val="tx1"/>
                          </a:solidFill>
                          <a:latin typeface="Lato" panose="020F0502020204030203" pitchFamily="34" charset="77"/>
                        </a:rPr>
                        <a:t>48 %</a:t>
                      </a:r>
                    </a:p>
                  </a:txBody>
                  <a:tcPr anchor="ctr">
                    <a:noFill/>
                  </a:tcPr>
                </a:tc>
                <a:extLst>
                  <a:ext uri="{0D108BD9-81ED-4DB2-BD59-A6C34878D82A}">
                    <a16:rowId xmlns:a16="http://schemas.microsoft.com/office/drawing/2014/main" val="2523290871"/>
                  </a:ext>
                </a:extLst>
              </a:tr>
            </a:tbl>
          </a:graphicData>
        </a:graphic>
      </p:graphicFrame>
    </p:spTree>
    <p:extLst>
      <p:ext uri="{BB962C8B-B14F-4D97-AF65-F5344CB8AC3E}">
        <p14:creationId xmlns:p14="http://schemas.microsoft.com/office/powerpoint/2010/main" val="669691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E6558EE6-0494-FB45-919B-7F4BC9A55EC3}"/>
              </a:ext>
              <a:ext uri="{C183D7F6-B498-43B3-948B-1728B52AA6E4}">
                <adec:decorative xmlns:adec="http://schemas.microsoft.com/office/drawing/2017/decorative" val="1"/>
              </a:ext>
            </a:extLst>
          </p:cNvPr>
          <p:cNvSpPr/>
          <p:nvPr/>
        </p:nvSpPr>
        <p:spPr>
          <a:xfrm>
            <a:off x="0" y="0"/>
            <a:ext cx="12192000" cy="1228726"/>
          </a:xfrm>
          <a:prstGeom prst="rect">
            <a:avLst/>
          </a:prstGeom>
          <a:gradFill>
            <a:gsLst>
              <a:gs pos="0">
                <a:srgbClr val="1A3069"/>
              </a:gs>
              <a:gs pos="81000">
                <a:srgbClr val="1B5E9B"/>
              </a:gs>
              <a:gs pos="100000">
                <a:srgbClr val="1A3069"/>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a:t>	</a:t>
            </a:r>
            <a:endParaRPr lang="en-US" b="1" dirty="0">
              <a:latin typeface="Lato" panose="020F0502020204030203" pitchFamily="34" charset="77"/>
            </a:endParaRPr>
          </a:p>
        </p:txBody>
      </p:sp>
      <p:sp>
        <p:nvSpPr>
          <p:cNvPr id="14" name="Rechteck 13">
            <a:extLst>
              <a:ext uri="{FF2B5EF4-FFF2-40B4-BE49-F238E27FC236}">
                <a16:creationId xmlns:a16="http://schemas.microsoft.com/office/drawing/2014/main" id="{C7BA8231-6460-6C4E-9433-B6F5779100F8}"/>
              </a:ext>
              <a:ext uri="{C183D7F6-B498-43B3-948B-1728B52AA6E4}">
                <adec:decorative xmlns:adec="http://schemas.microsoft.com/office/drawing/2017/decorative" val="1"/>
              </a:ext>
            </a:extLst>
          </p:cNvPr>
          <p:cNvSpPr/>
          <p:nvPr/>
        </p:nvSpPr>
        <p:spPr>
          <a:xfrm>
            <a:off x="1665063" y="2974300"/>
            <a:ext cx="3076958" cy="3034828"/>
          </a:xfrm>
          <a:prstGeom prst="rect">
            <a:avLst/>
          </a:prstGeom>
          <a:no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Rechteck 14">
            <a:extLst>
              <a:ext uri="{FF2B5EF4-FFF2-40B4-BE49-F238E27FC236}">
                <a16:creationId xmlns:a16="http://schemas.microsoft.com/office/drawing/2014/main" id="{957B151B-746B-4A4F-9126-BBA13CEB202F}"/>
              </a:ext>
              <a:ext uri="{C183D7F6-B498-43B3-948B-1728B52AA6E4}">
                <adec:decorative xmlns:adec="http://schemas.microsoft.com/office/drawing/2017/decorative" val="1"/>
              </a:ext>
            </a:extLst>
          </p:cNvPr>
          <p:cNvSpPr/>
          <p:nvPr/>
        </p:nvSpPr>
        <p:spPr>
          <a:xfrm>
            <a:off x="6319157" y="2974300"/>
            <a:ext cx="4454870" cy="3034828"/>
          </a:xfrm>
          <a:prstGeom prst="rect">
            <a:avLst/>
          </a:prstGeom>
          <a:no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Titel 1">
            <a:extLst>
              <a:ext uri="{FF2B5EF4-FFF2-40B4-BE49-F238E27FC236}">
                <a16:creationId xmlns:a16="http://schemas.microsoft.com/office/drawing/2014/main" id="{D1C68CF1-695C-B640-80CB-4DC4D6EE3179}"/>
              </a:ext>
            </a:extLst>
          </p:cNvPr>
          <p:cNvSpPr>
            <a:spLocks noGrp="1"/>
          </p:cNvSpPr>
          <p:nvPr>
            <p:ph type="ctrTitle"/>
          </p:nvPr>
        </p:nvSpPr>
        <p:spPr>
          <a:xfrm>
            <a:off x="898069" y="-1"/>
            <a:ext cx="7935687" cy="1228726"/>
          </a:xfrm>
        </p:spPr>
        <p:txBody>
          <a:bodyPr anchor="ctr">
            <a:normAutofit/>
          </a:bodyPr>
          <a:lstStyle/>
          <a:p>
            <a:pPr algn="l"/>
            <a:r>
              <a:rPr lang="en-US" sz="3200" b="1" dirty="0">
                <a:solidFill>
                  <a:schemeClr val="bg1"/>
                </a:solidFill>
                <a:latin typeface="Lato" panose="020F0502020204030203" pitchFamily="34" charset="77"/>
              </a:rPr>
              <a:t>Results – Compliance (cumulative) </a:t>
            </a:r>
            <a:r>
              <a:rPr lang="en-US" sz="2400" b="1" dirty="0">
                <a:solidFill>
                  <a:schemeClr val="bg1"/>
                </a:solidFill>
                <a:latin typeface="Lato" panose="020F0502020204030203" pitchFamily="34" charset="77"/>
              </a:rPr>
              <a:t>(3/6)</a:t>
            </a:r>
            <a:endParaRPr lang="en-US" sz="3200" b="1" dirty="0">
              <a:solidFill>
                <a:schemeClr val="bg1"/>
              </a:solidFill>
              <a:latin typeface="Lato" panose="020F0502020204030203" pitchFamily="34" charset="77"/>
            </a:endParaRPr>
          </a:p>
        </p:txBody>
      </p:sp>
      <p:sp>
        <p:nvSpPr>
          <p:cNvPr id="18" name="Abgerundetes Rechteck 17">
            <a:extLst>
              <a:ext uri="{FF2B5EF4-FFF2-40B4-BE49-F238E27FC236}">
                <a16:creationId xmlns:a16="http://schemas.microsoft.com/office/drawing/2014/main" id="{7EEACED1-393C-5144-A7D2-44372219AED2}"/>
              </a:ext>
            </a:extLst>
          </p:cNvPr>
          <p:cNvSpPr/>
          <p:nvPr/>
        </p:nvSpPr>
        <p:spPr>
          <a:xfrm>
            <a:off x="1417973" y="1769977"/>
            <a:ext cx="3607878" cy="1322477"/>
          </a:xfrm>
          <a:prstGeom prst="roundRect">
            <a:avLst/>
          </a:prstGeom>
          <a:solidFill>
            <a:schemeClr val="bg1"/>
          </a:solidFill>
          <a:ln>
            <a:noFill/>
          </a:ln>
          <a:effectLst>
            <a:outerShdw blurRad="253849" dist="38100" dir="5400000" sx="102514" sy="102514" algn="t" rotWithShape="0">
              <a:schemeClr val="tx1">
                <a:lumMod val="50000"/>
                <a:lumOff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200" b="1" dirty="0">
                <a:solidFill>
                  <a:schemeClr val="tx1"/>
                </a:solidFill>
                <a:latin typeface="Lato" panose="020F0502020204030203" pitchFamily="34" charset="77"/>
              </a:rPr>
              <a:t>9.1.1.1a </a:t>
            </a:r>
            <a:br>
              <a:rPr lang="de-DE" sz="2200" b="1" dirty="0">
                <a:solidFill>
                  <a:schemeClr val="tx1"/>
                </a:solidFill>
                <a:latin typeface="Lato" panose="020F0502020204030203" pitchFamily="34" charset="77"/>
              </a:rPr>
            </a:br>
            <a:r>
              <a:rPr lang="de-DE" sz="2200" b="1" dirty="0">
                <a:solidFill>
                  <a:schemeClr val="tx1"/>
                </a:solidFill>
                <a:latin typeface="Lato" panose="020F0502020204030203" pitchFamily="34" charset="77"/>
              </a:rPr>
              <a:t>Alternative </a:t>
            </a:r>
            <a:r>
              <a:rPr lang="de-DE" sz="2200" b="1" dirty="0" err="1">
                <a:solidFill>
                  <a:schemeClr val="tx1"/>
                </a:solidFill>
                <a:latin typeface="Lato" panose="020F0502020204030203" pitchFamily="34" charset="77"/>
              </a:rPr>
              <a:t>texts</a:t>
            </a:r>
            <a:r>
              <a:rPr lang="de-DE" sz="2200" b="1" dirty="0">
                <a:solidFill>
                  <a:schemeClr val="tx1"/>
                </a:solidFill>
                <a:latin typeface="Lato" panose="020F0502020204030203" pitchFamily="34" charset="77"/>
              </a:rPr>
              <a:t> </a:t>
            </a:r>
            <a:r>
              <a:rPr lang="de-DE" sz="2200" b="1" dirty="0" err="1">
                <a:solidFill>
                  <a:schemeClr val="tx1"/>
                </a:solidFill>
                <a:latin typeface="Lato" panose="020F0502020204030203" pitchFamily="34" charset="77"/>
              </a:rPr>
              <a:t>for</a:t>
            </a:r>
            <a:r>
              <a:rPr lang="de-DE" sz="2200" b="1" dirty="0">
                <a:solidFill>
                  <a:schemeClr val="tx1"/>
                </a:solidFill>
                <a:latin typeface="Lato" panose="020F0502020204030203" pitchFamily="34" charset="77"/>
              </a:rPr>
              <a:t> </a:t>
            </a:r>
            <a:r>
              <a:rPr lang="de-DE" sz="2200" b="1" dirty="0" err="1">
                <a:solidFill>
                  <a:schemeClr val="tx1"/>
                </a:solidFill>
                <a:latin typeface="Lato" panose="020F0502020204030203" pitchFamily="34" charset="77"/>
              </a:rPr>
              <a:t>control</a:t>
            </a:r>
            <a:r>
              <a:rPr lang="de-DE" sz="2200" b="1" dirty="0">
                <a:solidFill>
                  <a:schemeClr val="tx1"/>
                </a:solidFill>
                <a:latin typeface="Lato" panose="020F0502020204030203" pitchFamily="34" charset="77"/>
              </a:rPr>
              <a:t> </a:t>
            </a:r>
            <a:r>
              <a:rPr lang="de-DE" sz="2200" b="1" dirty="0" err="1">
                <a:solidFill>
                  <a:schemeClr val="tx1"/>
                </a:solidFill>
                <a:latin typeface="Lato" panose="020F0502020204030203" pitchFamily="34" charset="77"/>
              </a:rPr>
              <a:t>elements</a:t>
            </a:r>
            <a:endParaRPr lang="de-DE" sz="2200" b="1" dirty="0">
              <a:solidFill>
                <a:schemeClr val="tx1"/>
              </a:solidFill>
              <a:latin typeface="Lato" panose="020F0502020204030203" pitchFamily="34" charset="77"/>
            </a:endParaRPr>
          </a:p>
        </p:txBody>
      </p:sp>
      <p:pic>
        <p:nvPicPr>
          <p:cNvPr id="9" name="Grafik 8">
            <a:extLst>
              <a:ext uri="{FF2B5EF4-FFF2-40B4-BE49-F238E27FC236}">
                <a16:creationId xmlns:a16="http://schemas.microsoft.com/office/drawing/2014/main" id="{20CA7034-8D4F-4448-9723-5405BE4731F7}"/>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18976" t="10928" r="12951" b="37381"/>
          <a:stretch/>
        </p:blipFill>
        <p:spPr>
          <a:xfrm>
            <a:off x="2012916" y="3355975"/>
            <a:ext cx="2479337" cy="2345414"/>
          </a:xfrm>
          <a:prstGeom prst="rect">
            <a:avLst/>
          </a:prstGeom>
        </p:spPr>
      </p:pic>
      <p:sp>
        <p:nvSpPr>
          <p:cNvPr id="20" name="Textfeld 19">
            <a:extLst>
              <a:ext uri="{FF2B5EF4-FFF2-40B4-BE49-F238E27FC236}">
                <a16:creationId xmlns:a16="http://schemas.microsoft.com/office/drawing/2014/main" id="{02BD838A-F585-AB4F-A45B-1B9987DB1CCF}"/>
              </a:ext>
            </a:extLst>
          </p:cNvPr>
          <p:cNvSpPr txBox="1"/>
          <p:nvPr/>
        </p:nvSpPr>
        <p:spPr>
          <a:xfrm>
            <a:off x="1665063" y="6063099"/>
            <a:ext cx="3606800" cy="461665"/>
          </a:xfrm>
          <a:prstGeom prst="rect">
            <a:avLst/>
          </a:prstGeom>
          <a:noFill/>
        </p:spPr>
        <p:txBody>
          <a:bodyPr wrap="square" rtlCol="0">
            <a:spAutoFit/>
          </a:bodyPr>
          <a:lstStyle/>
          <a:p>
            <a:r>
              <a:rPr lang="en-US" sz="1200" dirty="0">
                <a:latin typeface="Lato" panose="020F0502020204030203" pitchFamily="34" charset="77"/>
              </a:rPr>
              <a:t>Source: </a:t>
            </a:r>
            <a:r>
              <a:rPr lang="en-US" sz="1200" dirty="0">
                <a:latin typeface="Lato" panose="020F0502020204030203" pitchFamily="34" charset="77"/>
                <a:hlinkClick r:id="rId4"/>
              </a:rPr>
              <a:t>https://www.unithekle.de/</a:t>
            </a:r>
            <a:r>
              <a:rPr lang="en-US" sz="1200" dirty="0">
                <a:latin typeface="Lato" panose="020F0502020204030203" pitchFamily="34" charset="77"/>
              </a:rPr>
              <a:t> </a:t>
            </a:r>
          </a:p>
          <a:p>
            <a:r>
              <a:rPr lang="en-US" sz="1200" dirty="0">
                <a:latin typeface="Lato" panose="020F0502020204030203" pitchFamily="34" charset="77"/>
              </a:rPr>
              <a:t>Taken: 29.07.21  </a:t>
            </a:r>
          </a:p>
        </p:txBody>
      </p:sp>
      <p:sp>
        <p:nvSpPr>
          <p:cNvPr id="19" name="Abgerundetes Rechteck 18">
            <a:extLst>
              <a:ext uri="{FF2B5EF4-FFF2-40B4-BE49-F238E27FC236}">
                <a16:creationId xmlns:a16="http://schemas.microsoft.com/office/drawing/2014/main" id="{07E6FF62-992C-2144-8FEF-1F902051BF78}"/>
              </a:ext>
            </a:extLst>
          </p:cNvPr>
          <p:cNvSpPr/>
          <p:nvPr/>
        </p:nvSpPr>
        <p:spPr>
          <a:xfrm>
            <a:off x="6064242" y="1767164"/>
            <a:ext cx="4974354" cy="1322477"/>
          </a:xfrm>
          <a:prstGeom prst="roundRect">
            <a:avLst/>
          </a:prstGeom>
          <a:solidFill>
            <a:schemeClr val="bg1"/>
          </a:solidFill>
          <a:ln>
            <a:noFill/>
          </a:ln>
          <a:effectLst>
            <a:outerShdw blurRad="253849" dist="38100" dir="5400000" sx="102514" sy="102514" algn="t" rotWithShape="0">
              <a:schemeClr val="tx1">
                <a:lumMod val="50000"/>
                <a:lumOff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200" b="1" dirty="0">
                <a:solidFill>
                  <a:schemeClr val="tx1"/>
                </a:solidFill>
                <a:latin typeface="Lato" panose="020F0502020204030203" pitchFamily="34" charset="77"/>
              </a:rPr>
              <a:t>9.1.1.1b </a:t>
            </a:r>
            <a:br>
              <a:rPr lang="de-DE" sz="2200" b="1" dirty="0">
                <a:solidFill>
                  <a:schemeClr val="tx1"/>
                </a:solidFill>
                <a:latin typeface="Lato" panose="020F0502020204030203" pitchFamily="34" charset="77"/>
              </a:rPr>
            </a:br>
            <a:r>
              <a:rPr lang="de-DE" sz="2200" b="1" dirty="0">
                <a:solidFill>
                  <a:schemeClr val="tx1"/>
                </a:solidFill>
                <a:latin typeface="Lato" panose="020F0502020204030203" pitchFamily="34" charset="77"/>
              </a:rPr>
              <a:t>Alternative </a:t>
            </a:r>
            <a:r>
              <a:rPr lang="de-DE" sz="2200" b="1" dirty="0" err="1">
                <a:solidFill>
                  <a:schemeClr val="tx1"/>
                </a:solidFill>
                <a:latin typeface="Lato" panose="020F0502020204030203" pitchFamily="34" charset="77"/>
              </a:rPr>
              <a:t>texts</a:t>
            </a:r>
            <a:r>
              <a:rPr lang="de-DE" sz="2200" b="1" dirty="0">
                <a:solidFill>
                  <a:schemeClr val="tx1"/>
                </a:solidFill>
                <a:latin typeface="Lato" panose="020F0502020204030203" pitchFamily="34" charset="77"/>
              </a:rPr>
              <a:t> </a:t>
            </a:r>
            <a:r>
              <a:rPr lang="de-DE" sz="2200" b="1" dirty="0" err="1">
                <a:solidFill>
                  <a:schemeClr val="tx1"/>
                </a:solidFill>
                <a:latin typeface="Lato" panose="020F0502020204030203" pitchFamily="34" charset="77"/>
              </a:rPr>
              <a:t>for</a:t>
            </a:r>
            <a:r>
              <a:rPr lang="de-DE" sz="2200" b="1" dirty="0">
                <a:solidFill>
                  <a:schemeClr val="tx1"/>
                </a:solidFill>
                <a:latin typeface="Lato" panose="020F0502020204030203" pitchFamily="34" charset="77"/>
              </a:rPr>
              <a:t> </a:t>
            </a:r>
            <a:r>
              <a:rPr lang="de-DE" sz="2200" b="1" dirty="0" err="1">
                <a:solidFill>
                  <a:schemeClr val="tx1"/>
                </a:solidFill>
                <a:latin typeface="Lato" panose="020F0502020204030203" pitchFamily="34" charset="77"/>
              </a:rPr>
              <a:t>graphics</a:t>
            </a:r>
            <a:r>
              <a:rPr lang="de-DE" sz="2200" b="1" dirty="0">
                <a:solidFill>
                  <a:schemeClr val="tx1"/>
                </a:solidFill>
                <a:latin typeface="Lato" panose="020F0502020204030203" pitchFamily="34" charset="77"/>
              </a:rPr>
              <a:t> </a:t>
            </a:r>
            <a:r>
              <a:rPr lang="de-DE" sz="2200" b="1" dirty="0" err="1">
                <a:solidFill>
                  <a:schemeClr val="tx1"/>
                </a:solidFill>
                <a:latin typeface="Lato" panose="020F0502020204030203" pitchFamily="34" charset="77"/>
              </a:rPr>
              <a:t>and</a:t>
            </a:r>
            <a:r>
              <a:rPr lang="de-DE" sz="2200" b="1" dirty="0">
                <a:solidFill>
                  <a:schemeClr val="tx1"/>
                </a:solidFill>
                <a:latin typeface="Lato" panose="020F0502020204030203" pitchFamily="34" charset="77"/>
              </a:rPr>
              <a:t> </a:t>
            </a:r>
            <a:r>
              <a:rPr lang="de-DE" sz="2200" b="1" dirty="0" err="1">
                <a:solidFill>
                  <a:schemeClr val="tx1"/>
                </a:solidFill>
                <a:latin typeface="Lato" panose="020F0502020204030203" pitchFamily="34" charset="77"/>
              </a:rPr>
              <a:t>other</a:t>
            </a:r>
            <a:r>
              <a:rPr lang="de-DE" sz="2200" b="1" dirty="0">
                <a:solidFill>
                  <a:schemeClr val="tx1"/>
                </a:solidFill>
                <a:latin typeface="Lato" panose="020F0502020204030203" pitchFamily="34" charset="77"/>
              </a:rPr>
              <a:t> </a:t>
            </a:r>
            <a:r>
              <a:rPr lang="de-DE" sz="2200" b="1" dirty="0" err="1">
                <a:solidFill>
                  <a:schemeClr val="tx1"/>
                </a:solidFill>
                <a:latin typeface="Lato" panose="020F0502020204030203" pitchFamily="34" charset="77"/>
              </a:rPr>
              <a:t>objects</a:t>
            </a:r>
            <a:endParaRPr lang="de-DE" sz="2200" b="1" dirty="0">
              <a:solidFill>
                <a:schemeClr val="tx1"/>
              </a:solidFill>
              <a:latin typeface="Lato" panose="020F0502020204030203" pitchFamily="34" charset="77"/>
            </a:endParaRPr>
          </a:p>
        </p:txBody>
      </p:sp>
      <p:pic>
        <p:nvPicPr>
          <p:cNvPr id="10" name="Grafik 9">
            <a:extLst>
              <a:ext uri="{FF2B5EF4-FFF2-40B4-BE49-F238E27FC236}">
                <a16:creationId xmlns:a16="http://schemas.microsoft.com/office/drawing/2014/main" id="{6FD4A886-51E1-634E-A732-4E0A2EF210BC}"/>
              </a:ex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Lst>
          </a:blip>
          <a:srcRect b="13654"/>
          <a:stretch/>
        </p:blipFill>
        <p:spPr>
          <a:xfrm>
            <a:off x="6426938" y="3186595"/>
            <a:ext cx="4239307" cy="2514794"/>
          </a:xfrm>
          <a:prstGeom prst="rect">
            <a:avLst/>
          </a:prstGeom>
        </p:spPr>
      </p:pic>
      <p:sp>
        <p:nvSpPr>
          <p:cNvPr id="21" name="Textfeld 20">
            <a:extLst>
              <a:ext uri="{FF2B5EF4-FFF2-40B4-BE49-F238E27FC236}">
                <a16:creationId xmlns:a16="http://schemas.microsoft.com/office/drawing/2014/main" id="{21FB42F4-D0B9-694D-B96F-5704301065FD}"/>
              </a:ext>
            </a:extLst>
          </p:cNvPr>
          <p:cNvSpPr txBox="1"/>
          <p:nvPr/>
        </p:nvSpPr>
        <p:spPr>
          <a:xfrm>
            <a:off x="6319157" y="6063099"/>
            <a:ext cx="3606800" cy="461665"/>
          </a:xfrm>
          <a:prstGeom prst="rect">
            <a:avLst/>
          </a:prstGeom>
          <a:noFill/>
        </p:spPr>
        <p:txBody>
          <a:bodyPr wrap="square" rtlCol="0">
            <a:spAutoFit/>
          </a:bodyPr>
          <a:lstStyle/>
          <a:p>
            <a:r>
              <a:rPr lang="en-US" sz="1200" dirty="0">
                <a:latin typeface="Lato" panose="020F0502020204030203" pitchFamily="34" charset="77"/>
              </a:rPr>
              <a:t>Source: </a:t>
            </a:r>
            <a:r>
              <a:rPr lang="en-US" sz="1200" dirty="0">
                <a:latin typeface="Lato" panose="020F0502020204030203" pitchFamily="34" charset="77"/>
                <a:hlinkClick r:id="rId4"/>
              </a:rPr>
              <a:t>https://www.unithekle.de/</a:t>
            </a:r>
            <a:r>
              <a:rPr lang="en-US" sz="1200" dirty="0">
                <a:latin typeface="Lato" panose="020F0502020204030203" pitchFamily="34" charset="77"/>
              </a:rPr>
              <a:t> </a:t>
            </a:r>
          </a:p>
          <a:p>
            <a:r>
              <a:rPr lang="en-US" sz="1200" dirty="0">
                <a:latin typeface="Lato" panose="020F0502020204030203" pitchFamily="34" charset="77"/>
              </a:rPr>
              <a:t>Taken: 02.10.21  </a:t>
            </a:r>
          </a:p>
        </p:txBody>
      </p:sp>
    </p:spTree>
    <p:extLst>
      <p:ext uri="{BB962C8B-B14F-4D97-AF65-F5344CB8AC3E}">
        <p14:creationId xmlns:p14="http://schemas.microsoft.com/office/powerpoint/2010/main" val="855646707"/>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E6558EE6-0494-FB45-919B-7F4BC9A55EC3}"/>
              </a:ext>
              <a:ext uri="{C183D7F6-B498-43B3-948B-1728B52AA6E4}">
                <adec:decorative xmlns:adec="http://schemas.microsoft.com/office/drawing/2017/decorative" val="1"/>
              </a:ext>
            </a:extLst>
          </p:cNvPr>
          <p:cNvSpPr/>
          <p:nvPr/>
        </p:nvSpPr>
        <p:spPr>
          <a:xfrm>
            <a:off x="0" y="0"/>
            <a:ext cx="12192000" cy="1228726"/>
          </a:xfrm>
          <a:prstGeom prst="rect">
            <a:avLst/>
          </a:prstGeom>
          <a:gradFill>
            <a:gsLst>
              <a:gs pos="0">
                <a:srgbClr val="1A3069"/>
              </a:gs>
              <a:gs pos="81000">
                <a:srgbClr val="1B5E9B"/>
              </a:gs>
              <a:gs pos="100000">
                <a:srgbClr val="1A3069"/>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a:t>	</a:t>
            </a:r>
            <a:endParaRPr lang="en-US" b="1" dirty="0">
              <a:latin typeface="Lato" panose="020F0502020204030203" pitchFamily="34" charset="77"/>
            </a:endParaRPr>
          </a:p>
        </p:txBody>
      </p:sp>
      <p:sp>
        <p:nvSpPr>
          <p:cNvPr id="12" name="Rechteck 11">
            <a:extLst>
              <a:ext uri="{FF2B5EF4-FFF2-40B4-BE49-F238E27FC236}">
                <a16:creationId xmlns:a16="http://schemas.microsoft.com/office/drawing/2014/main" id="{0175DD38-FA2C-9A47-A1C2-1E7817B1769B}"/>
              </a:ext>
              <a:ext uri="{C183D7F6-B498-43B3-948B-1728B52AA6E4}">
                <adec:decorative xmlns:adec="http://schemas.microsoft.com/office/drawing/2017/decorative" val="1"/>
              </a:ext>
            </a:extLst>
          </p:cNvPr>
          <p:cNvSpPr/>
          <p:nvPr/>
        </p:nvSpPr>
        <p:spPr>
          <a:xfrm>
            <a:off x="467763" y="3045698"/>
            <a:ext cx="6308593" cy="3093845"/>
          </a:xfrm>
          <a:prstGeom prst="rect">
            <a:avLst/>
          </a:prstGeom>
          <a:no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Rechteck 15">
            <a:extLst>
              <a:ext uri="{FF2B5EF4-FFF2-40B4-BE49-F238E27FC236}">
                <a16:creationId xmlns:a16="http://schemas.microsoft.com/office/drawing/2014/main" id="{399D08D9-452E-7F49-8721-69356A44D6AE}"/>
              </a:ext>
              <a:ext uri="{C183D7F6-B498-43B3-948B-1728B52AA6E4}">
                <adec:decorative xmlns:adec="http://schemas.microsoft.com/office/drawing/2017/decorative" val="1"/>
              </a:ext>
            </a:extLst>
          </p:cNvPr>
          <p:cNvSpPr/>
          <p:nvPr/>
        </p:nvSpPr>
        <p:spPr>
          <a:xfrm>
            <a:off x="8360229" y="1473653"/>
            <a:ext cx="2752725" cy="5114925"/>
          </a:xfrm>
          <a:prstGeom prst="rect">
            <a:avLst/>
          </a:prstGeom>
          <a:no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itel 1">
            <a:extLst>
              <a:ext uri="{FF2B5EF4-FFF2-40B4-BE49-F238E27FC236}">
                <a16:creationId xmlns:a16="http://schemas.microsoft.com/office/drawing/2014/main" id="{D1C68CF1-695C-B640-80CB-4DC4D6EE3179}"/>
              </a:ext>
            </a:extLst>
          </p:cNvPr>
          <p:cNvSpPr>
            <a:spLocks noGrp="1"/>
          </p:cNvSpPr>
          <p:nvPr>
            <p:ph type="ctrTitle"/>
          </p:nvPr>
        </p:nvSpPr>
        <p:spPr>
          <a:xfrm>
            <a:off x="898069" y="-1"/>
            <a:ext cx="7935687" cy="1228726"/>
          </a:xfrm>
        </p:spPr>
        <p:txBody>
          <a:bodyPr anchor="ctr">
            <a:normAutofit/>
          </a:bodyPr>
          <a:lstStyle/>
          <a:p>
            <a:pPr algn="l"/>
            <a:r>
              <a:rPr lang="en-US" sz="3200" b="1" dirty="0">
                <a:solidFill>
                  <a:schemeClr val="bg1"/>
                </a:solidFill>
                <a:latin typeface="Lato" panose="020F0502020204030203" pitchFamily="34" charset="77"/>
              </a:rPr>
              <a:t>Results – Compliance (cumulative) </a:t>
            </a:r>
            <a:r>
              <a:rPr lang="en-US" sz="2400" b="1" dirty="0">
                <a:solidFill>
                  <a:schemeClr val="bg1"/>
                </a:solidFill>
                <a:latin typeface="Lato" panose="020F0502020204030203" pitchFamily="34" charset="77"/>
              </a:rPr>
              <a:t>(4/6)</a:t>
            </a:r>
            <a:endParaRPr lang="en-US" sz="3200" b="1" dirty="0">
              <a:solidFill>
                <a:schemeClr val="bg1"/>
              </a:solidFill>
              <a:latin typeface="Lato" panose="020F0502020204030203" pitchFamily="34" charset="77"/>
            </a:endParaRPr>
          </a:p>
        </p:txBody>
      </p:sp>
      <p:sp>
        <p:nvSpPr>
          <p:cNvPr id="17" name="Textfeld 16">
            <a:extLst>
              <a:ext uri="{FF2B5EF4-FFF2-40B4-BE49-F238E27FC236}">
                <a16:creationId xmlns:a16="http://schemas.microsoft.com/office/drawing/2014/main" id="{CA8B6ABD-B0AD-164D-91AC-A7A2C7CFB1AE}"/>
              </a:ext>
            </a:extLst>
          </p:cNvPr>
          <p:cNvSpPr txBox="1"/>
          <p:nvPr/>
        </p:nvSpPr>
        <p:spPr>
          <a:xfrm>
            <a:off x="467764" y="1605904"/>
            <a:ext cx="6667500" cy="769441"/>
          </a:xfrm>
          <a:prstGeom prst="rect">
            <a:avLst/>
          </a:prstGeom>
          <a:noFill/>
        </p:spPr>
        <p:txBody>
          <a:bodyPr wrap="square" rtlCol="0">
            <a:spAutoFit/>
          </a:bodyPr>
          <a:lstStyle/>
          <a:p>
            <a:r>
              <a:rPr lang="en-US" sz="2200" b="1" dirty="0" err="1">
                <a:latin typeface="Lato" panose="020F0502020204030203" pitchFamily="34" charset="77"/>
              </a:rPr>
              <a:t>EqualWebs</a:t>
            </a:r>
            <a:r>
              <a:rPr lang="en-US" sz="2200" b="1" dirty="0">
                <a:latin typeface="Lato" panose="020F0502020204030203" pitchFamily="34" charset="77"/>
              </a:rPr>
              <a:t> and </a:t>
            </a:r>
            <a:r>
              <a:rPr lang="en-US" sz="2200" b="1" dirty="0" err="1">
                <a:latin typeface="Lato" panose="020F0502020204030203" pitchFamily="34" charset="77"/>
              </a:rPr>
              <a:t>UserWays</a:t>
            </a:r>
            <a:r>
              <a:rPr lang="en-US" sz="2200" b="1" dirty="0">
                <a:latin typeface="Lato" panose="020F0502020204030203" pitchFamily="34" charset="77"/>
              </a:rPr>
              <a:t> Editor for editing alternative texts</a:t>
            </a:r>
          </a:p>
        </p:txBody>
      </p:sp>
      <p:sp>
        <p:nvSpPr>
          <p:cNvPr id="20" name="Abgerundetes Rechteck 19">
            <a:extLst>
              <a:ext uri="{FF2B5EF4-FFF2-40B4-BE49-F238E27FC236}">
                <a16:creationId xmlns:a16="http://schemas.microsoft.com/office/drawing/2014/main" id="{A101DF30-027E-B34A-B580-4D5AF498DBEF}"/>
              </a:ext>
            </a:extLst>
          </p:cNvPr>
          <p:cNvSpPr/>
          <p:nvPr/>
        </p:nvSpPr>
        <p:spPr>
          <a:xfrm>
            <a:off x="605519" y="2801026"/>
            <a:ext cx="2439867" cy="538586"/>
          </a:xfrm>
          <a:prstGeom prst="roundRect">
            <a:avLst/>
          </a:prstGeom>
          <a:solidFill>
            <a:schemeClr val="bg1"/>
          </a:solidFill>
          <a:ln>
            <a:noFill/>
          </a:ln>
          <a:effectLst>
            <a:outerShdw blurRad="253849" dist="38100" dir="5400000" sx="102514" sy="102514" algn="t" rotWithShape="0">
              <a:schemeClr val="tx1">
                <a:lumMod val="50000"/>
                <a:lumOff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200" b="1" dirty="0" err="1">
                <a:solidFill>
                  <a:schemeClr val="tx1"/>
                </a:solidFill>
                <a:latin typeface="Lato" panose="020F0502020204030203" pitchFamily="34" charset="77"/>
              </a:rPr>
              <a:t>EqualWeb</a:t>
            </a:r>
            <a:endParaRPr lang="de-DE" sz="2200" b="1" dirty="0">
              <a:solidFill>
                <a:schemeClr val="tx1"/>
              </a:solidFill>
              <a:latin typeface="Lato" panose="020F0502020204030203" pitchFamily="34" charset="77"/>
            </a:endParaRPr>
          </a:p>
        </p:txBody>
      </p:sp>
      <p:pic>
        <p:nvPicPr>
          <p:cNvPr id="11" name="Grafik 10" descr="EqualWebs Alternative Text Editor. Among other things, a picture is shown, which is on the website, as well as a text input field, in which you can write the alternative text.">
            <a:extLst>
              <a:ext uri="{FF2B5EF4-FFF2-40B4-BE49-F238E27FC236}">
                <a16:creationId xmlns:a16="http://schemas.microsoft.com/office/drawing/2014/main" id="{70EBB7CB-2383-7045-852B-CD8AD4C343E6}"/>
              </a:ext>
            </a:extLst>
          </p:cNvPr>
          <p:cNvPicPr>
            <a:picLocks noChangeAspect="1"/>
          </p:cNvPicPr>
          <p:nvPr/>
        </p:nvPicPr>
        <p:blipFill rotWithShape="1">
          <a:blip r:embed="rId3">
            <a:extLst>
              <a:ext uri="{28A0092B-C50C-407E-A947-70E740481C1C}">
                <a14:useLocalDpi xmlns:a14="http://schemas.microsoft.com/office/drawing/2010/main" val="0"/>
              </a:ext>
            </a:extLst>
          </a:blip>
          <a:srcRect t="9988"/>
          <a:stretch/>
        </p:blipFill>
        <p:spPr>
          <a:xfrm>
            <a:off x="630642" y="3364233"/>
            <a:ext cx="5924786" cy="2648756"/>
          </a:xfrm>
          <a:prstGeom prst="rect">
            <a:avLst/>
          </a:prstGeom>
        </p:spPr>
      </p:pic>
      <p:sp>
        <p:nvSpPr>
          <p:cNvPr id="22" name="Textfeld 21">
            <a:extLst>
              <a:ext uri="{FF2B5EF4-FFF2-40B4-BE49-F238E27FC236}">
                <a16:creationId xmlns:a16="http://schemas.microsoft.com/office/drawing/2014/main" id="{4D75C8F9-3ACF-AD47-BD4D-4E97676AFD60}"/>
              </a:ext>
            </a:extLst>
          </p:cNvPr>
          <p:cNvSpPr txBox="1"/>
          <p:nvPr/>
        </p:nvSpPr>
        <p:spPr>
          <a:xfrm>
            <a:off x="467763" y="6164164"/>
            <a:ext cx="3606800" cy="461665"/>
          </a:xfrm>
          <a:prstGeom prst="rect">
            <a:avLst/>
          </a:prstGeom>
          <a:noFill/>
        </p:spPr>
        <p:txBody>
          <a:bodyPr wrap="square" rtlCol="0">
            <a:spAutoFit/>
          </a:bodyPr>
          <a:lstStyle/>
          <a:p>
            <a:r>
              <a:rPr lang="en-US" sz="1200" dirty="0">
                <a:latin typeface="Lato" panose="020F0502020204030203" pitchFamily="34" charset="77"/>
              </a:rPr>
              <a:t>Source: </a:t>
            </a:r>
            <a:r>
              <a:rPr lang="en-US" sz="1200" dirty="0" err="1">
                <a:latin typeface="Lato" panose="020F0502020204030203" pitchFamily="34" charset="77"/>
              </a:rPr>
              <a:t>EqualWebs</a:t>
            </a:r>
            <a:r>
              <a:rPr lang="en-US" sz="1200" dirty="0">
                <a:latin typeface="Lato" panose="020F0502020204030203" pitchFamily="34" charset="77"/>
              </a:rPr>
              <a:t> Alternative Text Editor </a:t>
            </a:r>
          </a:p>
          <a:p>
            <a:r>
              <a:rPr lang="en-US" sz="1200" dirty="0">
                <a:latin typeface="Lato" panose="020F0502020204030203" pitchFamily="34" charset="77"/>
              </a:rPr>
              <a:t>Taken: 22.10.21  </a:t>
            </a:r>
          </a:p>
        </p:txBody>
      </p:sp>
      <p:sp>
        <p:nvSpPr>
          <p:cNvPr id="21" name="Abgerundetes Rechteck 20">
            <a:extLst>
              <a:ext uri="{FF2B5EF4-FFF2-40B4-BE49-F238E27FC236}">
                <a16:creationId xmlns:a16="http://schemas.microsoft.com/office/drawing/2014/main" id="{98419F20-CC31-8A47-896D-993DF4287999}"/>
              </a:ext>
            </a:extLst>
          </p:cNvPr>
          <p:cNvSpPr/>
          <p:nvPr/>
        </p:nvSpPr>
        <p:spPr>
          <a:xfrm>
            <a:off x="8516657" y="1295828"/>
            <a:ext cx="2439867" cy="538586"/>
          </a:xfrm>
          <a:prstGeom prst="roundRect">
            <a:avLst/>
          </a:prstGeom>
          <a:solidFill>
            <a:schemeClr val="bg1"/>
          </a:solidFill>
          <a:ln>
            <a:noFill/>
          </a:ln>
          <a:effectLst>
            <a:outerShdw blurRad="253849" dist="38100" dir="5400000" sx="102514" sy="102514" algn="t" rotWithShape="0">
              <a:schemeClr val="tx1">
                <a:lumMod val="50000"/>
                <a:lumOff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200" b="1" dirty="0" err="1">
                <a:solidFill>
                  <a:schemeClr val="tx1"/>
                </a:solidFill>
                <a:latin typeface="Lato" panose="020F0502020204030203" pitchFamily="34" charset="77"/>
              </a:rPr>
              <a:t>UserWay</a:t>
            </a:r>
            <a:endParaRPr lang="de-DE" sz="2200" b="1" dirty="0">
              <a:solidFill>
                <a:schemeClr val="tx1"/>
              </a:solidFill>
              <a:latin typeface="Lato" panose="020F0502020204030203" pitchFamily="34" charset="77"/>
            </a:endParaRPr>
          </a:p>
        </p:txBody>
      </p:sp>
      <p:pic>
        <p:nvPicPr>
          <p:cNvPr id="13" name="Grafik 12" descr="UserWays Alternative Text Editor. Similar to EqualWeb ones, however, it is here possible to mark a picture as decorative as well as a short description what to do. ">
            <a:extLst>
              <a:ext uri="{FF2B5EF4-FFF2-40B4-BE49-F238E27FC236}">
                <a16:creationId xmlns:a16="http://schemas.microsoft.com/office/drawing/2014/main" id="{4F08F221-492C-0B47-9241-A29A41136CC0}"/>
              </a:ext>
            </a:extLst>
          </p:cNvPr>
          <p:cNvPicPr>
            <a:picLocks noChangeAspect="1"/>
          </p:cNvPicPr>
          <p:nvPr/>
        </p:nvPicPr>
        <p:blipFill rotWithShape="1">
          <a:blip r:embed="rId4">
            <a:extLst>
              <a:ext uri="{28A0092B-C50C-407E-A947-70E740481C1C}">
                <a14:useLocalDpi xmlns:a14="http://schemas.microsoft.com/office/drawing/2010/main" val="0"/>
              </a:ext>
            </a:extLst>
          </a:blip>
          <a:srcRect t="2771"/>
          <a:stretch/>
        </p:blipFill>
        <p:spPr>
          <a:xfrm>
            <a:off x="8613401" y="1901516"/>
            <a:ext cx="2230744" cy="4582288"/>
          </a:xfrm>
          <a:prstGeom prst="rect">
            <a:avLst/>
          </a:prstGeom>
        </p:spPr>
      </p:pic>
      <p:sp>
        <p:nvSpPr>
          <p:cNvPr id="23" name="Textfeld 22">
            <a:extLst>
              <a:ext uri="{FF2B5EF4-FFF2-40B4-BE49-F238E27FC236}">
                <a16:creationId xmlns:a16="http://schemas.microsoft.com/office/drawing/2014/main" id="{C0A897BA-BC1B-9A47-B3B7-7114296B7833}"/>
              </a:ext>
            </a:extLst>
          </p:cNvPr>
          <p:cNvSpPr txBox="1"/>
          <p:nvPr/>
        </p:nvSpPr>
        <p:spPr>
          <a:xfrm rot="16200000">
            <a:off x="9552249" y="4591597"/>
            <a:ext cx="3606800" cy="461665"/>
          </a:xfrm>
          <a:prstGeom prst="rect">
            <a:avLst/>
          </a:prstGeom>
          <a:noFill/>
        </p:spPr>
        <p:txBody>
          <a:bodyPr wrap="square" rtlCol="0">
            <a:spAutoFit/>
          </a:bodyPr>
          <a:lstStyle/>
          <a:p>
            <a:r>
              <a:rPr lang="en-US" sz="1200" dirty="0">
                <a:latin typeface="Lato" panose="020F0502020204030203" pitchFamily="34" charset="77"/>
              </a:rPr>
              <a:t>Source: </a:t>
            </a:r>
            <a:r>
              <a:rPr lang="en-US" sz="1200" dirty="0" err="1">
                <a:latin typeface="Lato" panose="020F0502020204030203" pitchFamily="34" charset="77"/>
              </a:rPr>
              <a:t>UserWays</a:t>
            </a:r>
            <a:r>
              <a:rPr lang="en-US" sz="1200" dirty="0">
                <a:latin typeface="Lato" panose="020F0502020204030203" pitchFamily="34" charset="77"/>
              </a:rPr>
              <a:t> Alternative Text Editor </a:t>
            </a:r>
          </a:p>
          <a:p>
            <a:r>
              <a:rPr lang="en-US" sz="1200" dirty="0">
                <a:latin typeface="Lato" panose="020F0502020204030203" pitchFamily="34" charset="77"/>
              </a:rPr>
              <a:t>Taken: 22.10.21  </a:t>
            </a:r>
          </a:p>
        </p:txBody>
      </p:sp>
    </p:spTree>
    <p:extLst>
      <p:ext uri="{BB962C8B-B14F-4D97-AF65-F5344CB8AC3E}">
        <p14:creationId xmlns:p14="http://schemas.microsoft.com/office/powerpoint/2010/main" val="1923070321"/>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E6558EE6-0494-FB45-919B-7F4BC9A55EC3}"/>
              </a:ext>
              <a:ext uri="{C183D7F6-B498-43B3-948B-1728B52AA6E4}">
                <adec:decorative xmlns:adec="http://schemas.microsoft.com/office/drawing/2017/decorative" val="1"/>
              </a:ext>
            </a:extLst>
          </p:cNvPr>
          <p:cNvSpPr/>
          <p:nvPr/>
        </p:nvSpPr>
        <p:spPr>
          <a:xfrm>
            <a:off x="0" y="0"/>
            <a:ext cx="12192000" cy="1228726"/>
          </a:xfrm>
          <a:prstGeom prst="rect">
            <a:avLst/>
          </a:prstGeom>
          <a:gradFill>
            <a:gsLst>
              <a:gs pos="0">
                <a:srgbClr val="1A3069"/>
              </a:gs>
              <a:gs pos="81000">
                <a:srgbClr val="1B5E9B"/>
              </a:gs>
              <a:gs pos="100000">
                <a:srgbClr val="1A3069"/>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a:t>	</a:t>
            </a:r>
            <a:endParaRPr lang="en-US" b="1" dirty="0">
              <a:latin typeface="Lato" panose="020F0502020204030203" pitchFamily="34" charset="77"/>
            </a:endParaRPr>
          </a:p>
        </p:txBody>
      </p:sp>
      <p:sp>
        <p:nvSpPr>
          <p:cNvPr id="3" name="Titel 1">
            <a:extLst>
              <a:ext uri="{FF2B5EF4-FFF2-40B4-BE49-F238E27FC236}">
                <a16:creationId xmlns:a16="http://schemas.microsoft.com/office/drawing/2014/main" id="{D1C68CF1-695C-B640-80CB-4DC4D6EE3179}"/>
              </a:ext>
            </a:extLst>
          </p:cNvPr>
          <p:cNvSpPr>
            <a:spLocks noGrp="1"/>
          </p:cNvSpPr>
          <p:nvPr>
            <p:ph type="ctrTitle"/>
          </p:nvPr>
        </p:nvSpPr>
        <p:spPr>
          <a:xfrm>
            <a:off x="898069" y="-1"/>
            <a:ext cx="7935687" cy="1228726"/>
          </a:xfrm>
        </p:spPr>
        <p:txBody>
          <a:bodyPr anchor="ctr">
            <a:normAutofit/>
          </a:bodyPr>
          <a:lstStyle/>
          <a:p>
            <a:pPr algn="l"/>
            <a:r>
              <a:rPr lang="en-US" sz="3200" b="1" dirty="0">
                <a:solidFill>
                  <a:schemeClr val="bg1"/>
                </a:solidFill>
                <a:latin typeface="Lato" panose="020F0502020204030203" pitchFamily="34" charset="77"/>
              </a:rPr>
              <a:t>Results – Compliance (cumulative) </a:t>
            </a:r>
            <a:r>
              <a:rPr lang="en-US" sz="2400" b="1" dirty="0">
                <a:solidFill>
                  <a:schemeClr val="bg1"/>
                </a:solidFill>
                <a:latin typeface="Lato" panose="020F0502020204030203" pitchFamily="34" charset="77"/>
              </a:rPr>
              <a:t>(5/6)</a:t>
            </a:r>
            <a:endParaRPr lang="en-US" sz="3200" b="1" dirty="0">
              <a:solidFill>
                <a:schemeClr val="bg1"/>
              </a:solidFill>
              <a:latin typeface="Lato" panose="020F0502020204030203" pitchFamily="34" charset="77"/>
            </a:endParaRPr>
          </a:p>
        </p:txBody>
      </p:sp>
      <p:pic>
        <p:nvPicPr>
          <p:cNvPr id="14" name="Grafik 13" descr="See slide notes">
            <a:extLst>
              <a:ext uri="{FF2B5EF4-FFF2-40B4-BE49-F238E27FC236}">
                <a16:creationId xmlns:a16="http://schemas.microsoft.com/office/drawing/2014/main" id="{BEC0D2E1-D3CF-D447-A08E-5AEF18C00542}"/>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439" y="2332308"/>
            <a:ext cx="6872903" cy="3654029"/>
          </a:xfrm>
          <a:prstGeom prst="rect">
            <a:avLst/>
          </a:prstGeom>
        </p:spPr>
      </p:pic>
      <p:sp>
        <p:nvSpPr>
          <p:cNvPr id="15" name="Rechteck 14">
            <a:extLst>
              <a:ext uri="{FF2B5EF4-FFF2-40B4-BE49-F238E27FC236}">
                <a16:creationId xmlns:a16="http://schemas.microsoft.com/office/drawing/2014/main" id="{EBD92BF1-434B-5844-A2AA-FD57E4D531C2}"/>
              </a:ext>
              <a:ext uri="{C183D7F6-B498-43B3-948B-1728B52AA6E4}">
                <adec:decorative xmlns:adec="http://schemas.microsoft.com/office/drawing/2017/decorative" val="1"/>
              </a:ext>
            </a:extLst>
          </p:cNvPr>
          <p:cNvSpPr/>
          <p:nvPr/>
        </p:nvSpPr>
        <p:spPr>
          <a:xfrm>
            <a:off x="485209" y="2160852"/>
            <a:ext cx="7466805" cy="3962362"/>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Abgerundetes Rechteck 17">
            <a:extLst>
              <a:ext uri="{FF2B5EF4-FFF2-40B4-BE49-F238E27FC236}">
                <a16:creationId xmlns:a16="http://schemas.microsoft.com/office/drawing/2014/main" id="{DB1A55F4-DCBD-9643-87B4-3A270AEB44E0}"/>
              </a:ext>
            </a:extLst>
          </p:cNvPr>
          <p:cNvSpPr/>
          <p:nvPr/>
        </p:nvSpPr>
        <p:spPr>
          <a:xfrm>
            <a:off x="4626366" y="1670647"/>
            <a:ext cx="3607878" cy="980407"/>
          </a:xfrm>
          <a:prstGeom prst="roundRect">
            <a:avLst/>
          </a:prstGeom>
          <a:solidFill>
            <a:schemeClr val="bg1"/>
          </a:solidFill>
          <a:ln>
            <a:noFill/>
          </a:ln>
          <a:effectLst>
            <a:outerShdw blurRad="253849" dist="38100" dir="5400000" sx="102514" sy="102514" algn="t" rotWithShape="0">
              <a:schemeClr val="tx1">
                <a:lumMod val="50000"/>
                <a:lumOff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a:solidFill>
                  <a:schemeClr val="tx1"/>
                </a:solidFill>
                <a:latin typeface="Lato" panose="020F0502020204030203" pitchFamily="34" charset="77"/>
              </a:rPr>
              <a:t>9.2.1.1</a:t>
            </a:r>
            <a:br>
              <a:rPr lang="en-GB" sz="2200" b="1">
                <a:solidFill>
                  <a:schemeClr val="tx1"/>
                </a:solidFill>
                <a:latin typeface="Lato" panose="020F0502020204030203" pitchFamily="34" charset="77"/>
              </a:rPr>
            </a:br>
            <a:r>
              <a:rPr lang="en-GB" sz="2200" b="1">
                <a:solidFill>
                  <a:schemeClr val="tx1"/>
                </a:solidFill>
                <a:latin typeface="Lato" panose="020F0502020204030203" pitchFamily="34" charset="77"/>
              </a:rPr>
              <a:t>Usable without mouse</a:t>
            </a:r>
          </a:p>
        </p:txBody>
      </p:sp>
      <p:sp>
        <p:nvSpPr>
          <p:cNvPr id="19" name="Textfeld 18">
            <a:extLst>
              <a:ext uri="{FF2B5EF4-FFF2-40B4-BE49-F238E27FC236}">
                <a16:creationId xmlns:a16="http://schemas.microsoft.com/office/drawing/2014/main" id="{7FAFE35E-AEDB-DF42-A421-6BD4154BDA0C}"/>
              </a:ext>
            </a:extLst>
          </p:cNvPr>
          <p:cNvSpPr txBox="1"/>
          <p:nvPr/>
        </p:nvSpPr>
        <p:spPr>
          <a:xfrm>
            <a:off x="8234244" y="3652949"/>
            <a:ext cx="3607878" cy="1446550"/>
          </a:xfrm>
          <a:prstGeom prst="rect">
            <a:avLst/>
          </a:prstGeom>
          <a:noFill/>
        </p:spPr>
        <p:txBody>
          <a:bodyPr wrap="square" rtlCol="0">
            <a:spAutoFit/>
          </a:bodyPr>
          <a:lstStyle/>
          <a:p>
            <a:pPr algn="ctr"/>
            <a:r>
              <a:rPr lang="en-US" sz="2200" dirty="0">
                <a:latin typeface="Lato" panose="020F0502020204030203" pitchFamily="34" charset="77"/>
              </a:rPr>
              <a:t>( Only </a:t>
            </a:r>
            <a:r>
              <a:rPr lang="en-US" sz="2200" dirty="0" err="1">
                <a:latin typeface="Lato" panose="020F0502020204030203" pitchFamily="34" charset="77"/>
              </a:rPr>
              <a:t>accessiBe</a:t>
            </a:r>
            <a:r>
              <a:rPr lang="en-US" sz="2200" dirty="0">
                <a:latin typeface="Lato" panose="020F0502020204030203" pitchFamily="34" charset="77"/>
              </a:rPr>
              <a:t> has automatically added the necessary </a:t>
            </a:r>
            <a:r>
              <a:rPr lang="en-US" sz="2200" dirty="0" err="1">
                <a:latin typeface="Lato" panose="020F0502020204030203" pitchFamily="34" charset="77"/>
              </a:rPr>
              <a:t>tabindex</a:t>
            </a:r>
            <a:r>
              <a:rPr lang="en-US" sz="2200" dirty="0">
                <a:latin typeface="Lato" panose="020F0502020204030203" pitchFamily="34" charset="77"/>
              </a:rPr>
              <a:t> attribute )</a:t>
            </a:r>
          </a:p>
        </p:txBody>
      </p:sp>
      <p:sp>
        <p:nvSpPr>
          <p:cNvPr id="25" name="Textfeld 24">
            <a:extLst>
              <a:ext uri="{FF2B5EF4-FFF2-40B4-BE49-F238E27FC236}">
                <a16:creationId xmlns:a16="http://schemas.microsoft.com/office/drawing/2014/main" id="{0544C1CB-864B-2D41-AC62-875E4884E5EA}"/>
              </a:ext>
            </a:extLst>
          </p:cNvPr>
          <p:cNvSpPr txBox="1"/>
          <p:nvPr/>
        </p:nvSpPr>
        <p:spPr>
          <a:xfrm>
            <a:off x="467763" y="6164164"/>
            <a:ext cx="3606800" cy="461665"/>
          </a:xfrm>
          <a:prstGeom prst="rect">
            <a:avLst/>
          </a:prstGeom>
          <a:noFill/>
        </p:spPr>
        <p:txBody>
          <a:bodyPr wrap="square" rtlCol="0">
            <a:spAutoFit/>
          </a:bodyPr>
          <a:lstStyle/>
          <a:p>
            <a:r>
              <a:rPr lang="en-US" sz="1200" dirty="0">
                <a:latin typeface="Lato" panose="020F0502020204030203" pitchFamily="34" charset="77"/>
              </a:rPr>
              <a:t>Source: </a:t>
            </a:r>
            <a:r>
              <a:rPr lang="de-DE" sz="1200" dirty="0">
                <a:hlinkClick r:id="rId4"/>
              </a:rPr>
              <a:t>https://www.unithekle.de/über-uns/</a:t>
            </a:r>
            <a:r>
              <a:rPr lang="de-DE" sz="1200" dirty="0"/>
              <a:t> </a:t>
            </a:r>
            <a:endParaRPr lang="en-US" sz="1200" dirty="0">
              <a:latin typeface="Lato" panose="020F0502020204030203" pitchFamily="34" charset="77"/>
            </a:endParaRPr>
          </a:p>
          <a:p>
            <a:r>
              <a:rPr lang="en-US" sz="1200" dirty="0">
                <a:latin typeface="Lato" panose="020F0502020204030203" pitchFamily="34" charset="77"/>
              </a:rPr>
              <a:t>Taken: 14.08.21  </a:t>
            </a:r>
          </a:p>
        </p:txBody>
      </p:sp>
      <p:sp>
        <p:nvSpPr>
          <p:cNvPr id="2" name="Rahmen 1">
            <a:extLst>
              <a:ext uri="{FF2B5EF4-FFF2-40B4-BE49-F238E27FC236}">
                <a16:creationId xmlns:a16="http://schemas.microsoft.com/office/drawing/2014/main" id="{0DDF6264-182D-4348-8ED0-9E1D82600DA9}"/>
              </a:ext>
              <a:ext uri="{C183D7F6-B498-43B3-948B-1728B52AA6E4}">
                <adec:decorative xmlns:adec="http://schemas.microsoft.com/office/drawing/2017/decorative" val="1"/>
              </a:ext>
            </a:extLst>
          </p:cNvPr>
          <p:cNvSpPr/>
          <p:nvPr/>
        </p:nvSpPr>
        <p:spPr>
          <a:xfrm>
            <a:off x="767439" y="2449286"/>
            <a:ext cx="1485904" cy="538843"/>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1893675245"/>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E6558EE6-0494-FB45-919B-7F4BC9A55EC3}"/>
              </a:ext>
              <a:ext uri="{C183D7F6-B498-43B3-948B-1728B52AA6E4}">
                <adec:decorative xmlns:adec="http://schemas.microsoft.com/office/drawing/2017/decorative" val="1"/>
              </a:ext>
            </a:extLst>
          </p:cNvPr>
          <p:cNvSpPr/>
          <p:nvPr/>
        </p:nvSpPr>
        <p:spPr>
          <a:xfrm>
            <a:off x="0" y="0"/>
            <a:ext cx="12192000" cy="1228726"/>
          </a:xfrm>
          <a:prstGeom prst="rect">
            <a:avLst/>
          </a:prstGeom>
          <a:gradFill>
            <a:gsLst>
              <a:gs pos="0">
                <a:srgbClr val="1A3069"/>
              </a:gs>
              <a:gs pos="81000">
                <a:srgbClr val="1B5E9B"/>
              </a:gs>
              <a:gs pos="100000">
                <a:srgbClr val="1A3069"/>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a:t>	</a:t>
            </a:r>
            <a:endParaRPr lang="en-US" b="1" dirty="0">
              <a:latin typeface="Lato" panose="020F0502020204030203" pitchFamily="34" charset="77"/>
            </a:endParaRPr>
          </a:p>
        </p:txBody>
      </p:sp>
      <p:sp>
        <p:nvSpPr>
          <p:cNvPr id="3" name="Titel 1">
            <a:extLst>
              <a:ext uri="{FF2B5EF4-FFF2-40B4-BE49-F238E27FC236}">
                <a16:creationId xmlns:a16="http://schemas.microsoft.com/office/drawing/2014/main" id="{D1C68CF1-695C-B640-80CB-4DC4D6EE3179}"/>
              </a:ext>
            </a:extLst>
          </p:cNvPr>
          <p:cNvSpPr>
            <a:spLocks noGrp="1"/>
          </p:cNvSpPr>
          <p:nvPr>
            <p:ph type="ctrTitle"/>
          </p:nvPr>
        </p:nvSpPr>
        <p:spPr>
          <a:xfrm>
            <a:off x="898069" y="-1"/>
            <a:ext cx="7935687" cy="1228726"/>
          </a:xfrm>
        </p:spPr>
        <p:txBody>
          <a:bodyPr anchor="ctr">
            <a:normAutofit/>
          </a:bodyPr>
          <a:lstStyle/>
          <a:p>
            <a:pPr algn="l"/>
            <a:r>
              <a:rPr lang="en-US" sz="3200" b="1" dirty="0">
                <a:solidFill>
                  <a:schemeClr val="bg1"/>
                </a:solidFill>
                <a:latin typeface="Lato" panose="020F0502020204030203" pitchFamily="34" charset="77"/>
              </a:rPr>
              <a:t>Results – Compliance (cumulative) </a:t>
            </a:r>
            <a:r>
              <a:rPr lang="en-US" sz="2400" b="1" dirty="0">
                <a:solidFill>
                  <a:schemeClr val="bg1"/>
                </a:solidFill>
                <a:latin typeface="Lato" panose="020F0502020204030203" pitchFamily="34" charset="77"/>
              </a:rPr>
              <a:t>(6/6)</a:t>
            </a:r>
            <a:endParaRPr lang="en-US" sz="3200" b="1" dirty="0">
              <a:solidFill>
                <a:schemeClr val="bg1"/>
              </a:solidFill>
              <a:latin typeface="Lato" panose="020F0502020204030203" pitchFamily="34" charset="77"/>
            </a:endParaRPr>
          </a:p>
        </p:txBody>
      </p:sp>
      <p:sp>
        <p:nvSpPr>
          <p:cNvPr id="12" name="Textfeld 11">
            <a:extLst>
              <a:ext uri="{FF2B5EF4-FFF2-40B4-BE49-F238E27FC236}">
                <a16:creationId xmlns:a16="http://schemas.microsoft.com/office/drawing/2014/main" id="{21E901FB-111D-F74C-800E-480655D8F62C}"/>
              </a:ext>
            </a:extLst>
          </p:cNvPr>
          <p:cNvSpPr txBox="1"/>
          <p:nvPr/>
        </p:nvSpPr>
        <p:spPr>
          <a:xfrm>
            <a:off x="7253964" y="1696811"/>
            <a:ext cx="3607878" cy="769441"/>
          </a:xfrm>
          <a:prstGeom prst="rect">
            <a:avLst/>
          </a:prstGeom>
          <a:noFill/>
        </p:spPr>
        <p:txBody>
          <a:bodyPr wrap="square" rtlCol="0">
            <a:spAutoFit/>
          </a:bodyPr>
          <a:lstStyle/>
          <a:p>
            <a:r>
              <a:rPr lang="en-US" sz="2200" b="1" dirty="0" err="1">
                <a:latin typeface="Lato" panose="020F0502020204030203" pitchFamily="34" charset="77"/>
              </a:rPr>
              <a:t>UserWays</a:t>
            </a:r>
            <a:r>
              <a:rPr lang="en-US" sz="2200" b="1" dirty="0">
                <a:latin typeface="Lato" panose="020F0502020204030203" pitchFamily="34" charset="77"/>
              </a:rPr>
              <a:t> </a:t>
            </a:r>
          </a:p>
          <a:p>
            <a:r>
              <a:rPr lang="en-US" sz="2200" b="1" dirty="0">
                <a:latin typeface="Lato" panose="020F0502020204030203" pitchFamily="34" charset="77"/>
              </a:rPr>
              <a:t>ARIA Editor</a:t>
            </a:r>
          </a:p>
        </p:txBody>
      </p:sp>
      <p:pic>
        <p:nvPicPr>
          <p:cNvPr id="9" name="Grafik 8" descr="See slide notes">
            <a:extLst>
              <a:ext uri="{FF2B5EF4-FFF2-40B4-BE49-F238E27FC236}">
                <a16:creationId xmlns:a16="http://schemas.microsoft.com/office/drawing/2014/main" id="{D3630B44-5377-4946-AA6F-3393E7B3A8A4}"/>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139" y="1943101"/>
            <a:ext cx="6247173" cy="4045448"/>
          </a:xfrm>
          <a:prstGeom prst="rect">
            <a:avLst/>
          </a:prstGeom>
        </p:spPr>
      </p:pic>
      <p:sp>
        <p:nvSpPr>
          <p:cNvPr id="10" name="Rechteck 9">
            <a:extLst>
              <a:ext uri="{FF2B5EF4-FFF2-40B4-BE49-F238E27FC236}">
                <a16:creationId xmlns:a16="http://schemas.microsoft.com/office/drawing/2014/main" id="{73EEC69B-8BC1-9644-BBDA-E313A3602637}"/>
              </a:ext>
              <a:ext uri="{C183D7F6-B498-43B3-948B-1728B52AA6E4}">
                <adec:decorative xmlns:adec="http://schemas.microsoft.com/office/drawing/2017/decorative" val="1"/>
              </a:ext>
            </a:extLst>
          </p:cNvPr>
          <p:cNvSpPr/>
          <p:nvPr/>
        </p:nvSpPr>
        <p:spPr>
          <a:xfrm>
            <a:off x="481076" y="1696811"/>
            <a:ext cx="6600825" cy="4467352"/>
          </a:xfrm>
          <a:prstGeom prst="rect">
            <a:avLst/>
          </a:prstGeom>
          <a:no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extfeld 10">
            <a:extLst>
              <a:ext uri="{FF2B5EF4-FFF2-40B4-BE49-F238E27FC236}">
                <a16:creationId xmlns:a16="http://schemas.microsoft.com/office/drawing/2014/main" id="{ECED5A28-7DB5-D340-B87E-46E44398CD62}"/>
              </a:ext>
            </a:extLst>
          </p:cNvPr>
          <p:cNvSpPr txBox="1"/>
          <p:nvPr/>
        </p:nvSpPr>
        <p:spPr>
          <a:xfrm>
            <a:off x="467763" y="6196822"/>
            <a:ext cx="3606800" cy="461665"/>
          </a:xfrm>
          <a:prstGeom prst="rect">
            <a:avLst/>
          </a:prstGeom>
          <a:noFill/>
        </p:spPr>
        <p:txBody>
          <a:bodyPr wrap="square" rtlCol="0">
            <a:spAutoFit/>
          </a:bodyPr>
          <a:lstStyle/>
          <a:p>
            <a:r>
              <a:rPr lang="en-US" sz="1200" dirty="0">
                <a:latin typeface="Lato" panose="020F0502020204030203" pitchFamily="34" charset="77"/>
              </a:rPr>
              <a:t>Source: </a:t>
            </a:r>
            <a:r>
              <a:rPr lang="en-US" sz="1200" dirty="0" err="1">
                <a:latin typeface="Lato" panose="020F0502020204030203" pitchFamily="34" charset="77"/>
              </a:rPr>
              <a:t>UserWay</a:t>
            </a:r>
            <a:r>
              <a:rPr lang="en-US" sz="1200" dirty="0">
                <a:latin typeface="Lato" panose="020F0502020204030203" pitchFamily="34" charset="77"/>
              </a:rPr>
              <a:t> ARIA Editor</a:t>
            </a:r>
            <a:r>
              <a:rPr lang="de-DE" sz="1200" dirty="0"/>
              <a:t> </a:t>
            </a:r>
            <a:endParaRPr lang="en-US" sz="1200" dirty="0">
              <a:latin typeface="Lato" panose="020F0502020204030203" pitchFamily="34" charset="77"/>
            </a:endParaRPr>
          </a:p>
          <a:p>
            <a:r>
              <a:rPr lang="en-US" sz="1200" dirty="0">
                <a:latin typeface="Lato" panose="020F0502020204030203" pitchFamily="34" charset="77"/>
              </a:rPr>
              <a:t>Taken: 08.11.21  </a:t>
            </a:r>
          </a:p>
        </p:txBody>
      </p:sp>
    </p:spTree>
    <p:extLst>
      <p:ext uri="{BB962C8B-B14F-4D97-AF65-F5344CB8AC3E}">
        <p14:creationId xmlns:p14="http://schemas.microsoft.com/office/powerpoint/2010/main" val="3281977856"/>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E6558EE6-0494-FB45-919B-7F4BC9A55EC3}"/>
              </a:ext>
              <a:ext uri="{C183D7F6-B498-43B3-948B-1728B52AA6E4}">
                <adec:decorative xmlns:adec="http://schemas.microsoft.com/office/drawing/2017/decorative" val="1"/>
              </a:ext>
            </a:extLst>
          </p:cNvPr>
          <p:cNvSpPr/>
          <p:nvPr/>
        </p:nvSpPr>
        <p:spPr>
          <a:xfrm>
            <a:off x="0" y="0"/>
            <a:ext cx="12192000" cy="1228726"/>
          </a:xfrm>
          <a:prstGeom prst="rect">
            <a:avLst/>
          </a:prstGeom>
          <a:gradFill>
            <a:gsLst>
              <a:gs pos="0">
                <a:srgbClr val="1A3069"/>
              </a:gs>
              <a:gs pos="81000">
                <a:srgbClr val="1B5E9B"/>
              </a:gs>
              <a:gs pos="100000">
                <a:srgbClr val="1A3069"/>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a:t>	</a:t>
            </a:r>
            <a:endParaRPr lang="en-US" b="1" dirty="0">
              <a:latin typeface="Lato" panose="020F0502020204030203" pitchFamily="34" charset="77"/>
            </a:endParaRPr>
          </a:p>
        </p:txBody>
      </p:sp>
      <p:sp>
        <p:nvSpPr>
          <p:cNvPr id="3" name="Titel 1">
            <a:extLst>
              <a:ext uri="{FF2B5EF4-FFF2-40B4-BE49-F238E27FC236}">
                <a16:creationId xmlns:a16="http://schemas.microsoft.com/office/drawing/2014/main" id="{D1C68CF1-695C-B640-80CB-4DC4D6EE3179}"/>
              </a:ext>
            </a:extLst>
          </p:cNvPr>
          <p:cNvSpPr>
            <a:spLocks noGrp="1"/>
          </p:cNvSpPr>
          <p:nvPr>
            <p:ph type="ctrTitle"/>
          </p:nvPr>
        </p:nvSpPr>
        <p:spPr>
          <a:xfrm>
            <a:off x="898069" y="-1"/>
            <a:ext cx="7935687" cy="1228726"/>
          </a:xfrm>
        </p:spPr>
        <p:txBody>
          <a:bodyPr anchor="ctr">
            <a:normAutofit/>
          </a:bodyPr>
          <a:lstStyle/>
          <a:p>
            <a:pPr algn="l"/>
            <a:r>
              <a:rPr lang="en-US" sz="3200" b="1" dirty="0">
                <a:solidFill>
                  <a:schemeClr val="bg1"/>
                </a:solidFill>
                <a:latin typeface="Lato" panose="020F0502020204030203" pitchFamily="34" charset="77"/>
              </a:rPr>
              <a:t>Results – Compliance (holistic) </a:t>
            </a:r>
            <a:r>
              <a:rPr lang="en-US" sz="2400" b="1" dirty="0">
                <a:solidFill>
                  <a:schemeClr val="bg1"/>
                </a:solidFill>
                <a:latin typeface="Lato" panose="020F0502020204030203" pitchFamily="34" charset="77"/>
              </a:rPr>
              <a:t>(1/2)</a:t>
            </a:r>
            <a:endParaRPr lang="en-US" sz="3200" b="1" dirty="0">
              <a:solidFill>
                <a:schemeClr val="bg1"/>
              </a:solidFill>
              <a:latin typeface="Lato" panose="020F0502020204030203" pitchFamily="34" charset="77"/>
            </a:endParaRPr>
          </a:p>
        </p:txBody>
      </p:sp>
      <p:sp>
        <p:nvSpPr>
          <p:cNvPr id="15" name="Textfeld 14">
            <a:extLst>
              <a:ext uri="{FF2B5EF4-FFF2-40B4-BE49-F238E27FC236}">
                <a16:creationId xmlns:a16="http://schemas.microsoft.com/office/drawing/2014/main" id="{15D3CD08-3C4D-8045-8FD2-57D6780A941B}"/>
              </a:ext>
            </a:extLst>
          </p:cNvPr>
          <p:cNvSpPr txBox="1"/>
          <p:nvPr/>
        </p:nvSpPr>
        <p:spPr>
          <a:xfrm>
            <a:off x="467763" y="1847997"/>
            <a:ext cx="7386279" cy="769441"/>
          </a:xfrm>
          <a:prstGeom prst="rect">
            <a:avLst/>
          </a:prstGeom>
          <a:noFill/>
        </p:spPr>
        <p:txBody>
          <a:bodyPr wrap="square" rtlCol="0">
            <a:spAutoFit/>
          </a:bodyPr>
          <a:lstStyle/>
          <a:p>
            <a:r>
              <a:rPr lang="en-GB" sz="2200" b="1" dirty="0">
                <a:latin typeface="Lato" panose="020F0502020204030203" pitchFamily="34" charset="77"/>
              </a:rPr>
              <a:t>No specific statement about overlay tools from WCAG, but…</a:t>
            </a:r>
          </a:p>
        </p:txBody>
      </p:sp>
      <p:sp>
        <p:nvSpPr>
          <p:cNvPr id="16" name="Textfeld 15">
            <a:extLst>
              <a:ext uri="{FF2B5EF4-FFF2-40B4-BE49-F238E27FC236}">
                <a16:creationId xmlns:a16="http://schemas.microsoft.com/office/drawing/2014/main" id="{B8712912-82CC-F04A-BD06-C2B72F3688EF}"/>
              </a:ext>
            </a:extLst>
          </p:cNvPr>
          <p:cNvSpPr txBox="1"/>
          <p:nvPr/>
        </p:nvSpPr>
        <p:spPr>
          <a:xfrm>
            <a:off x="467764" y="2617438"/>
            <a:ext cx="6961736" cy="1785104"/>
          </a:xfrm>
          <a:prstGeom prst="rect">
            <a:avLst/>
          </a:prstGeom>
          <a:noFill/>
        </p:spPr>
        <p:txBody>
          <a:bodyPr wrap="square" rtlCol="0">
            <a:spAutoFit/>
          </a:bodyPr>
          <a:lstStyle/>
          <a:p>
            <a:r>
              <a:rPr lang="de-DE" sz="2200" i="1" dirty="0">
                <a:latin typeface="Lato" panose="020F0502020204030203" pitchFamily="34" charset="77"/>
              </a:rPr>
              <a:t>„</a:t>
            </a:r>
            <a:r>
              <a:rPr lang="en-US" sz="2200" i="1" dirty="0">
                <a:latin typeface="Lato" panose="020F0502020204030203" pitchFamily="34" charset="77"/>
              </a:rPr>
              <a:t>Alternate versions may be provided to accommodate different technology environments or user groups. Each version should be as conformant as possible. One version would need to be fully conformant in order to meet conformance requirement 1. </a:t>
            </a:r>
            <a:r>
              <a:rPr lang="de-DE" sz="2200" i="1" dirty="0">
                <a:latin typeface="Lato" panose="020F0502020204030203" pitchFamily="34" charset="77"/>
              </a:rPr>
              <a:t>“ </a:t>
            </a:r>
            <a:r>
              <a:rPr lang="de-DE" sz="2200" dirty="0">
                <a:latin typeface="Lato" panose="020F0502020204030203" pitchFamily="34" charset="77"/>
              </a:rPr>
              <a:t>[7]</a:t>
            </a:r>
          </a:p>
        </p:txBody>
      </p:sp>
      <p:sp>
        <p:nvSpPr>
          <p:cNvPr id="8" name="Textfeld 7">
            <a:extLst>
              <a:ext uri="{FF2B5EF4-FFF2-40B4-BE49-F238E27FC236}">
                <a16:creationId xmlns:a16="http://schemas.microsoft.com/office/drawing/2014/main" id="{0347F547-1C52-7B46-8F49-30B345D73879}"/>
              </a:ext>
            </a:extLst>
          </p:cNvPr>
          <p:cNvSpPr txBox="1"/>
          <p:nvPr/>
        </p:nvSpPr>
        <p:spPr>
          <a:xfrm>
            <a:off x="467764" y="4787136"/>
            <a:ext cx="6667500" cy="430887"/>
          </a:xfrm>
          <a:prstGeom prst="rect">
            <a:avLst/>
          </a:prstGeom>
          <a:noFill/>
        </p:spPr>
        <p:txBody>
          <a:bodyPr wrap="square" rtlCol="0">
            <a:spAutoFit/>
          </a:bodyPr>
          <a:lstStyle/>
          <a:p>
            <a:r>
              <a:rPr lang="en-GB" sz="2200" b="1" dirty="0">
                <a:latin typeface="Lato" panose="020F0502020204030203" pitchFamily="34" charset="77"/>
              </a:rPr>
              <a:t>Holistic</a:t>
            </a:r>
          </a:p>
        </p:txBody>
      </p:sp>
      <p:sp>
        <p:nvSpPr>
          <p:cNvPr id="13" name="Textfeld 12">
            <a:extLst>
              <a:ext uri="{FF2B5EF4-FFF2-40B4-BE49-F238E27FC236}">
                <a16:creationId xmlns:a16="http://schemas.microsoft.com/office/drawing/2014/main" id="{276BA263-1107-9F42-AE5A-4DDE47871EDD}"/>
              </a:ext>
            </a:extLst>
          </p:cNvPr>
          <p:cNvSpPr txBox="1"/>
          <p:nvPr/>
        </p:nvSpPr>
        <p:spPr>
          <a:xfrm>
            <a:off x="467764" y="5192885"/>
            <a:ext cx="6667500" cy="769441"/>
          </a:xfrm>
          <a:prstGeom prst="rect">
            <a:avLst/>
          </a:prstGeom>
          <a:noFill/>
        </p:spPr>
        <p:txBody>
          <a:bodyPr wrap="square" rtlCol="0">
            <a:spAutoFit/>
          </a:bodyPr>
          <a:lstStyle/>
          <a:p>
            <a:r>
              <a:rPr lang="en-GB" sz="2200" dirty="0">
                <a:latin typeface="Lato" panose="020F0502020204030203" pitchFamily="34" charset="77"/>
              </a:rPr>
              <a:t>The test steps and thus the settings of the overlay tools are considered as a whole</a:t>
            </a:r>
          </a:p>
        </p:txBody>
      </p:sp>
    </p:spTree>
    <p:extLst>
      <p:ext uri="{BB962C8B-B14F-4D97-AF65-F5344CB8AC3E}">
        <p14:creationId xmlns:p14="http://schemas.microsoft.com/office/powerpoint/2010/main" val="6453517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8"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E6558EE6-0494-FB45-919B-7F4BC9A55EC3}"/>
              </a:ext>
              <a:ext uri="{C183D7F6-B498-43B3-948B-1728B52AA6E4}">
                <adec:decorative xmlns:adec="http://schemas.microsoft.com/office/drawing/2017/decorative" val="1"/>
              </a:ext>
            </a:extLst>
          </p:cNvPr>
          <p:cNvSpPr/>
          <p:nvPr/>
        </p:nvSpPr>
        <p:spPr>
          <a:xfrm>
            <a:off x="0" y="0"/>
            <a:ext cx="12192000" cy="1228726"/>
          </a:xfrm>
          <a:prstGeom prst="rect">
            <a:avLst/>
          </a:prstGeom>
          <a:gradFill>
            <a:gsLst>
              <a:gs pos="0">
                <a:srgbClr val="1A3069"/>
              </a:gs>
              <a:gs pos="81000">
                <a:srgbClr val="1B5E9B"/>
              </a:gs>
              <a:gs pos="100000">
                <a:srgbClr val="1A3069"/>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a:t>	</a:t>
            </a:r>
            <a:endParaRPr lang="en-US" b="1" dirty="0">
              <a:latin typeface="Lato" panose="020F0502020204030203" pitchFamily="34" charset="77"/>
            </a:endParaRPr>
          </a:p>
        </p:txBody>
      </p:sp>
      <p:sp>
        <p:nvSpPr>
          <p:cNvPr id="3" name="Titel 1">
            <a:extLst>
              <a:ext uri="{FF2B5EF4-FFF2-40B4-BE49-F238E27FC236}">
                <a16:creationId xmlns:a16="http://schemas.microsoft.com/office/drawing/2014/main" id="{D1C68CF1-695C-B640-80CB-4DC4D6EE3179}"/>
              </a:ext>
            </a:extLst>
          </p:cNvPr>
          <p:cNvSpPr>
            <a:spLocks noGrp="1"/>
          </p:cNvSpPr>
          <p:nvPr>
            <p:ph type="ctrTitle"/>
          </p:nvPr>
        </p:nvSpPr>
        <p:spPr>
          <a:xfrm>
            <a:off x="898069" y="-1"/>
            <a:ext cx="7935687" cy="1228726"/>
          </a:xfrm>
        </p:spPr>
        <p:txBody>
          <a:bodyPr anchor="ctr">
            <a:normAutofit/>
          </a:bodyPr>
          <a:lstStyle/>
          <a:p>
            <a:pPr algn="l"/>
            <a:r>
              <a:rPr lang="en-US" sz="3200" b="1" dirty="0">
                <a:solidFill>
                  <a:schemeClr val="bg1"/>
                </a:solidFill>
                <a:latin typeface="Lato" panose="020F0502020204030203" pitchFamily="34" charset="77"/>
              </a:rPr>
              <a:t>Results – Compliance (holistic) </a:t>
            </a:r>
            <a:r>
              <a:rPr lang="en-US" sz="2400" b="1" dirty="0">
                <a:solidFill>
                  <a:schemeClr val="bg1"/>
                </a:solidFill>
                <a:latin typeface="Lato" panose="020F0502020204030203" pitchFamily="34" charset="77"/>
              </a:rPr>
              <a:t>(2/2)</a:t>
            </a:r>
            <a:endParaRPr lang="en-US" sz="3200" b="1" dirty="0">
              <a:solidFill>
                <a:schemeClr val="bg1"/>
              </a:solidFill>
              <a:latin typeface="Lato" panose="020F0502020204030203" pitchFamily="34" charset="77"/>
            </a:endParaRPr>
          </a:p>
        </p:txBody>
      </p:sp>
      <p:sp>
        <p:nvSpPr>
          <p:cNvPr id="9" name="Untertitel 2">
            <a:extLst>
              <a:ext uri="{FF2B5EF4-FFF2-40B4-BE49-F238E27FC236}">
                <a16:creationId xmlns:a16="http://schemas.microsoft.com/office/drawing/2014/main" id="{FD488018-E3E2-E544-A274-843081CC0473}"/>
              </a:ext>
            </a:extLst>
          </p:cNvPr>
          <p:cNvSpPr txBox="1">
            <a:spLocks/>
          </p:cNvSpPr>
          <p:nvPr/>
        </p:nvSpPr>
        <p:spPr>
          <a:xfrm>
            <a:off x="4290352" y="1765646"/>
            <a:ext cx="3383666" cy="461350"/>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2000" dirty="0">
                <a:latin typeface="Lato" panose="020F0502020204030203" pitchFamily="34" charset="77"/>
              </a:rPr>
              <a:t>Automatic changes</a:t>
            </a:r>
          </a:p>
        </p:txBody>
      </p:sp>
      <p:graphicFrame>
        <p:nvGraphicFramePr>
          <p:cNvPr id="10" name="Tabelle 5">
            <a:extLst>
              <a:ext uri="{FF2B5EF4-FFF2-40B4-BE49-F238E27FC236}">
                <a16:creationId xmlns:a16="http://schemas.microsoft.com/office/drawing/2014/main" id="{C9A2BA21-AB75-8B43-882E-B4E9B3BF0D1A}"/>
              </a:ext>
            </a:extLst>
          </p:cNvPr>
          <p:cNvGraphicFramePr>
            <a:graphicFrameLocks noGrp="1"/>
          </p:cNvGraphicFramePr>
          <p:nvPr>
            <p:extLst>
              <p:ext uri="{D42A27DB-BD31-4B8C-83A1-F6EECF244321}">
                <p14:modId xmlns:p14="http://schemas.microsoft.com/office/powerpoint/2010/main" val="425191061"/>
              </p:ext>
            </p:extLst>
          </p:nvPr>
        </p:nvGraphicFramePr>
        <p:xfrm>
          <a:off x="2032000" y="2306262"/>
          <a:ext cx="8128000" cy="1463040"/>
        </p:xfrm>
        <a:graphic>
          <a:graphicData uri="http://schemas.openxmlformats.org/drawingml/2006/table">
            <a:tbl>
              <a:tblPr firstRow="1" bandRow="1">
                <a:tableStyleId>{D7AC3CCA-C797-4891-BE02-D94E43425B78}</a:tableStyleId>
              </a:tblPr>
              <a:tblGrid>
                <a:gridCol w="1625600">
                  <a:extLst>
                    <a:ext uri="{9D8B030D-6E8A-4147-A177-3AD203B41FA5}">
                      <a16:colId xmlns:a16="http://schemas.microsoft.com/office/drawing/2014/main" val="2506454842"/>
                    </a:ext>
                  </a:extLst>
                </a:gridCol>
                <a:gridCol w="1625600">
                  <a:extLst>
                    <a:ext uri="{9D8B030D-6E8A-4147-A177-3AD203B41FA5}">
                      <a16:colId xmlns:a16="http://schemas.microsoft.com/office/drawing/2014/main" val="1425510902"/>
                    </a:ext>
                  </a:extLst>
                </a:gridCol>
                <a:gridCol w="1625600">
                  <a:extLst>
                    <a:ext uri="{9D8B030D-6E8A-4147-A177-3AD203B41FA5}">
                      <a16:colId xmlns:a16="http://schemas.microsoft.com/office/drawing/2014/main" val="1792646437"/>
                    </a:ext>
                  </a:extLst>
                </a:gridCol>
                <a:gridCol w="1625600">
                  <a:extLst>
                    <a:ext uri="{9D8B030D-6E8A-4147-A177-3AD203B41FA5}">
                      <a16:colId xmlns:a16="http://schemas.microsoft.com/office/drawing/2014/main" val="3892924387"/>
                    </a:ext>
                  </a:extLst>
                </a:gridCol>
                <a:gridCol w="1625600">
                  <a:extLst>
                    <a:ext uri="{9D8B030D-6E8A-4147-A177-3AD203B41FA5}">
                      <a16:colId xmlns:a16="http://schemas.microsoft.com/office/drawing/2014/main" val="2915195254"/>
                    </a:ext>
                  </a:extLst>
                </a:gridCol>
              </a:tblGrid>
              <a:tr h="370840">
                <a:tc>
                  <a:txBody>
                    <a:bodyPr/>
                    <a:lstStyle/>
                    <a:p>
                      <a:r>
                        <a:rPr lang="en-GB" sz="2200" noProof="0" dirty="0">
                          <a:solidFill>
                            <a:schemeClr val="tx1"/>
                          </a:solidFill>
                          <a:latin typeface="Lato" panose="020F0502020204030203" pitchFamily="34" charset="77"/>
                        </a:rPr>
                        <a:t>Metric</a:t>
                      </a:r>
                    </a:p>
                  </a:txBody>
                  <a:tcPr anchor="ctr">
                    <a:noFill/>
                  </a:tcPr>
                </a:tc>
                <a:tc>
                  <a:txBody>
                    <a:bodyPr/>
                    <a:lstStyle/>
                    <a:p>
                      <a:pPr algn="ctr"/>
                      <a:r>
                        <a:rPr lang="en-GB" sz="2200" noProof="0" dirty="0">
                          <a:solidFill>
                            <a:schemeClr val="tx1"/>
                          </a:solidFill>
                          <a:latin typeface="Lato" panose="020F0502020204030203" pitchFamily="34" charset="77"/>
                        </a:rPr>
                        <a:t>Initial situation</a:t>
                      </a:r>
                    </a:p>
                  </a:txBody>
                  <a:tcPr anchor="ctr">
                    <a:noFill/>
                  </a:tcPr>
                </a:tc>
                <a:tc>
                  <a:txBody>
                    <a:bodyPr/>
                    <a:lstStyle/>
                    <a:p>
                      <a:pPr algn="ctr"/>
                      <a:r>
                        <a:rPr lang="en-GB" sz="2200" noProof="0" dirty="0" err="1">
                          <a:solidFill>
                            <a:schemeClr val="tx1"/>
                          </a:solidFill>
                          <a:latin typeface="Lato" panose="020F0502020204030203" pitchFamily="34" charset="77"/>
                        </a:rPr>
                        <a:t>accessiBe</a:t>
                      </a:r>
                      <a:endParaRPr lang="en-GB" sz="2200" noProof="0" dirty="0">
                        <a:solidFill>
                          <a:schemeClr val="tx1"/>
                        </a:solidFill>
                        <a:latin typeface="Lato" panose="020F0502020204030203" pitchFamily="34" charset="77"/>
                      </a:endParaRPr>
                    </a:p>
                  </a:txBody>
                  <a:tcPr anchor="ctr">
                    <a:noFill/>
                  </a:tcPr>
                </a:tc>
                <a:tc>
                  <a:txBody>
                    <a:bodyPr/>
                    <a:lstStyle/>
                    <a:p>
                      <a:pPr algn="ctr"/>
                      <a:r>
                        <a:rPr lang="en-GB" sz="2200" noProof="0">
                          <a:solidFill>
                            <a:schemeClr val="tx1"/>
                          </a:solidFill>
                          <a:latin typeface="Lato" panose="020F0502020204030203" pitchFamily="34" charset="77"/>
                        </a:rPr>
                        <a:t>EqualWeb </a:t>
                      </a:r>
                    </a:p>
                  </a:txBody>
                  <a:tcPr anchor="ctr">
                    <a:noFill/>
                  </a:tcPr>
                </a:tc>
                <a:tc>
                  <a:txBody>
                    <a:bodyPr/>
                    <a:lstStyle/>
                    <a:p>
                      <a:pPr algn="ctr"/>
                      <a:r>
                        <a:rPr lang="en-GB" sz="2200" noProof="0" dirty="0" err="1">
                          <a:solidFill>
                            <a:schemeClr val="tx1"/>
                          </a:solidFill>
                          <a:latin typeface="Lato" panose="020F0502020204030203" pitchFamily="34" charset="77"/>
                        </a:rPr>
                        <a:t>UserWay</a:t>
                      </a:r>
                      <a:endParaRPr lang="en-GB" sz="2200" noProof="0" dirty="0">
                        <a:solidFill>
                          <a:schemeClr val="tx1"/>
                        </a:solidFill>
                        <a:latin typeface="Lato" panose="020F0502020204030203" pitchFamily="34" charset="77"/>
                      </a:endParaRPr>
                    </a:p>
                  </a:txBody>
                  <a:tcPr anchor="ctr">
                    <a:noFill/>
                  </a:tcPr>
                </a:tc>
                <a:extLst>
                  <a:ext uri="{0D108BD9-81ED-4DB2-BD59-A6C34878D82A}">
                    <a16:rowId xmlns:a16="http://schemas.microsoft.com/office/drawing/2014/main" val="189005935"/>
                  </a:ext>
                </a:extLst>
              </a:tr>
              <a:tr h="370840">
                <a:tc>
                  <a:txBody>
                    <a:bodyPr/>
                    <a:lstStyle/>
                    <a:p>
                      <a:r>
                        <a:rPr lang="en-GB" sz="2000" noProof="0" dirty="0">
                          <a:solidFill>
                            <a:schemeClr val="tx1"/>
                          </a:solidFill>
                          <a:latin typeface="Lato" panose="020F0502020204030203" pitchFamily="34" charset="77"/>
                        </a:rPr>
                        <a:t>Compliance (</a:t>
                      </a:r>
                      <a:r>
                        <a:rPr lang="en-GB" sz="2000" noProof="0" dirty="0" err="1">
                          <a:solidFill>
                            <a:schemeClr val="tx1"/>
                          </a:solidFill>
                          <a:latin typeface="Lato" panose="020F0502020204030203" pitchFamily="34" charset="77"/>
                        </a:rPr>
                        <a:t>hol</a:t>
                      </a:r>
                      <a:r>
                        <a:rPr lang="en-GB" sz="2000" noProof="0" dirty="0">
                          <a:solidFill>
                            <a:schemeClr val="tx1"/>
                          </a:solidFill>
                          <a:latin typeface="Lato" panose="020F0502020204030203" pitchFamily="34" charset="77"/>
                        </a:rPr>
                        <a:t>.)</a:t>
                      </a:r>
                    </a:p>
                  </a:txBody>
                  <a:tcPr anchor="ctr">
                    <a:noFill/>
                  </a:tcPr>
                </a:tc>
                <a:tc>
                  <a:txBody>
                    <a:bodyPr/>
                    <a:lstStyle/>
                    <a:p>
                      <a:pPr algn="ctr"/>
                      <a:r>
                        <a:rPr lang="en-GB" sz="2000" noProof="0" dirty="0">
                          <a:solidFill>
                            <a:schemeClr val="tx1"/>
                          </a:solidFill>
                          <a:latin typeface="Lato" panose="020F0502020204030203" pitchFamily="34" charset="77"/>
                        </a:rPr>
                        <a:t>13 %</a:t>
                      </a:r>
                    </a:p>
                  </a:txBody>
                  <a:tcPr anchor="ctr">
                    <a:noFill/>
                  </a:tcPr>
                </a:tc>
                <a:tc>
                  <a:txBody>
                    <a:bodyPr/>
                    <a:lstStyle/>
                    <a:p>
                      <a:pPr algn="ctr"/>
                      <a:r>
                        <a:rPr lang="en-GB" sz="2000" noProof="0" dirty="0">
                          <a:solidFill>
                            <a:schemeClr val="tx1"/>
                          </a:solidFill>
                          <a:latin typeface="Lato" panose="020F0502020204030203" pitchFamily="34" charset="77"/>
                        </a:rPr>
                        <a:t>45 %</a:t>
                      </a:r>
                    </a:p>
                  </a:txBody>
                  <a:tcPr anchor="ctr">
                    <a:noFill/>
                  </a:tcPr>
                </a:tc>
                <a:tc>
                  <a:txBody>
                    <a:bodyPr/>
                    <a:lstStyle/>
                    <a:p>
                      <a:pPr algn="ctr"/>
                      <a:r>
                        <a:rPr lang="en-GB" sz="2000" noProof="0" dirty="0">
                          <a:solidFill>
                            <a:schemeClr val="tx1"/>
                          </a:solidFill>
                          <a:latin typeface="Lato" panose="020F0502020204030203" pitchFamily="34" charset="77"/>
                        </a:rPr>
                        <a:t>30 %</a:t>
                      </a:r>
                    </a:p>
                  </a:txBody>
                  <a:tcPr anchor="ctr">
                    <a:noFill/>
                  </a:tcPr>
                </a:tc>
                <a:tc>
                  <a:txBody>
                    <a:bodyPr/>
                    <a:lstStyle/>
                    <a:p>
                      <a:pPr algn="ctr"/>
                      <a:r>
                        <a:rPr lang="en-GB" sz="2000" noProof="0" dirty="0">
                          <a:solidFill>
                            <a:schemeClr val="tx1"/>
                          </a:solidFill>
                          <a:latin typeface="Lato" panose="020F0502020204030203" pitchFamily="34" charset="77"/>
                        </a:rPr>
                        <a:t>27 %</a:t>
                      </a:r>
                    </a:p>
                  </a:txBody>
                  <a:tcPr anchor="ctr">
                    <a:noFill/>
                  </a:tcPr>
                </a:tc>
                <a:extLst>
                  <a:ext uri="{0D108BD9-81ED-4DB2-BD59-A6C34878D82A}">
                    <a16:rowId xmlns:a16="http://schemas.microsoft.com/office/drawing/2014/main" val="2523290871"/>
                  </a:ext>
                </a:extLst>
              </a:tr>
            </a:tbl>
          </a:graphicData>
        </a:graphic>
      </p:graphicFrame>
      <p:sp>
        <p:nvSpPr>
          <p:cNvPr id="12" name="Untertitel 2">
            <a:extLst>
              <a:ext uri="{FF2B5EF4-FFF2-40B4-BE49-F238E27FC236}">
                <a16:creationId xmlns:a16="http://schemas.microsoft.com/office/drawing/2014/main" id="{7311DF95-5E29-3643-B395-293EDCF35138}"/>
              </a:ext>
            </a:extLst>
          </p:cNvPr>
          <p:cNvSpPr txBox="1">
            <a:spLocks/>
          </p:cNvSpPr>
          <p:nvPr/>
        </p:nvSpPr>
        <p:spPr>
          <a:xfrm>
            <a:off x="2747097" y="4271185"/>
            <a:ext cx="6470176" cy="461350"/>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2000" dirty="0">
                <a:latin typeface="Lato" panose="020F0502020204030203" pitchFamily="34" charset="77"/>
              </a:rPr>
              <a:t>Automatic changes + manual adjustments</a:t>
            </a:r>
          </a:p>
        </p:txBody>
      </p:sp>
      <p:graphicFrame>
        <p:nvGraphicFramePr>
          <p:cNvPr id="11" name="Tabelle 5">
            <a:extLst>
              <a:ext uri="{FF2B5EF4-FFF2-40B4-BE49-F238E27FC236}">
                <a16:creationId xmlns:a16="http://schemas.microsoft.com/office/drawing/2014/main" id="{AAB13B88-9422-B341-949C-802E60950057}"/>
              </a:ext>
            </a:extLst>
          </p:cNvPr>
          <p:cNvGraphicFramePr>
            <a:graphicFrameLocks noGrp="1"/>
          </p:cNvGraphicFramePr>
          <p:nvPr>
            <p:extLst>
              <p:ext uri="{D42A27DB-BD31-4B8C-83A1-F6EECF244321}">
                <p14:modId xmlns:p14="http://schemas.microsoft.com/office/powerpoint/2010/main" val="1899632621"/>
              </p:ext>
            </p:extLst>
          </p:nvPr>
        </p:nvGraphicFramePr>
        <p:xfrm>
          <a:off x="2032000" y="4846838"/>
          <a:ext cx="8128000" cy="1463040"/>
        </p:xfrm>
        <a:graphic>
          <a:graphicData uri="http://schemas.openxmlformats.org/drawingml/2006/table">
            <a:tbl>
              <a:tblPr firstRow="1" bandRow="1">
                <a:tableStyleId>{D7AC3CCA-C797-4891-BE02-D94E43425B78}</a:tableStyleId>
              </a:tblPr>
              <a:tblGrid>
                <a:gridCol w="1625600">
                  <a:extLst>
                    <a:ext uri="{9D8B030D-6E8A-4147-A177-3AD203B41FA5}">
                      <a16:colId xmlns:a16="http://schemas.microsoft.com/office/drawing/2014/main" val="2506454842"/>
                    </a:ext>
                  </a:extLst>
                </a:gridCol>
                <a:gridCol w="1625600">
                  <a:extLst>
                    <a:ext uri="{9D8B030D-6E8A-4147-A177-3AD203B41FA5}">
                      <a16:colId xmlns:a16="http://schemas.microsoft.com/office/drawing/2014/main" val="1425510902"/>
                    </a:ext>
                  </a:extLst>
                </a:gridCol>
                <a:gridCol w="1625600">
                  <a:extLst>
                    <a:ext uri="{9D8B030D-6E8A-4147-A177-3AD203B41FA5}">
                      <a16:colId xmlns:a16="http://schemas.microsoft.com/office/drawing/2014/main" val="1792646437"/>
                    </a:ext>
                  </a:extLst>
                </a:gridCol>
                <a:gridCol w="1625600">
                  <a:extLst>
                    <a:ext uri="{9D8B030D-6E8A-4147-A177-3AD203B41FA5}">
                      <a16:colId xmlns:a16="http://schemas.microsoft.com/office/drawing/2014/main" val="3892924387"/>
                    </a:ext>
                  </a:extLst>
                </a:gridCol>
                <a:gridCol w="1625600">
                  <a:extLst>
                    <a:ext uri="{9D8B030D-6E8A-4147-A177-3AD203B41FA5}">
                      <a16:colId xmlns:a16="http://schemas.microsoft.com/office/drawing/2014/main" val="2915195254"/>
                    </a:ext>
                  </a:extLst>
                </a:gridCol>
              </a:tblGrid>
              <a:tr h="370840">
                <a:tc>
                  <a:txBody>
                    <a:bodyPr/>
                    <a:lstStyle/>
                    <a:p>
                      <a:r>
                        <a:rPr lang="en-GB" sz="2200" noProof="0" dirty="0">
                          <a:solidFill>
                            <a:schemeClr val="tx1"/>
                          </a:solidFill>
                          <a:latin typeface="Lato" panose="020F0502020204030203" pitchFamily="34" charset="77"/>
                        </a:rPr>
                        <a:t>Metric</a:t>
                      </a:r>
                    </a:p>
                  </a:txBody>
                  <a:tcPr anchor="ctr">
                    <a:noFill/>
                  </a:tcPr>
                </a:tc>
                <a:tc>
                  <a:txBody>
                    <a:bodyPr/>
                    <a:lstStyle/>
                    <a:p>
                      <a:pPr algn="ctr"/>
                      <a:r>
                        <a:rPr lang="en-GB" sz="2200" noProof="0" dirty="0">
                          <a:solidFill>
                            <a:schemeClr val="tx1"/>
                          </a:solidFill>
                          <a:latin typeface="Lato" panose="020F0502020204030203" pitchFamily="34" charset="77"/>
                        </a:rPr>
                        <a:t>Initial situation</a:t>
                      </a:r>
                    </a:p>
                  </a:txBody>
                  <a:tcPr anchor="ctr">
                    <a:noFill/>
                  </a:tcPr>
                </a:tc>
                <a:tc>
                  <a:txBody>
                    <a:bodyPr/>
                    <a:lstStyle/>
                    <a:p>
                      <a:pPr algn="ctr"/>
                      <a:r>
                        <a:rPr lang="en-GB" sz="2200" noProof="0" dirty="0" err="1">
                          <a:solidFill>
                            <a:schemeClr val="tx1"/>
                          </a:solidFill>
                          <a:latin typeface="Lato" panose="020F0502020204030203" pitchFamily="34" charset="77"/>
                        </a:rPr>
                        <a:t>accessiBe</a:t>
                      </a:r>
                      <a:endParaRPr lang="en-GB" sz="2200" noProof="0" dirty="0">
                        <a:solidFill>
                          <a:schemeClr val="tx1"/>
                        </a:solidFill>
                        <a:latin typeface="Lato" panose="020F0502020204030203" pitchFamily="34" charset="77"/>
                      </a:endParaRPr>
                    </a:p>
                  </a:txBody>
                  <a:tcPr anchor="ctr">
                    <a:noFill/>
                  </a:tcPr>
                </a:tc>
                <a:tc>
                  <a:txBody>
                    <a:bodyPr/>
                    <a:lstStyle/>
                    <a:p>
                      <a:pPr algn="ctr"/>
                      <a:r>
                        <a:rPr lang="en-GB" sz="2200" noProof="0">
                          <a:solidFill>
                            <a:schemeClr val="tx1"/>
                          </a:solidFill>
                          <a:latin typeface="Lato" panose="020F0502020204030203" pitchFamily="34" charset="77"/>
                        </a:rPr>
                        <a:t>EqualWeb </a:t>
                      </a:r>
                    </a:p>
                  </a:txBody>
                  <a:tcPr anchor="ctr">
                    <a:noFill/>
                  </a:tcPr>
                </a:tc>
                <a:tc>
                  <a:txBody>
                    <a:bodyPr/>
                    <a:lstStyle/>
                    <a:p>
                      <a:pPr algn="ctr"/>
                      <a:r>
                        <a:rPr lang="en-GB" sz="2200" noProof="0" dirty="0" err="1">
                          <a:solidFill>
                            <a:schemeClr val="tx1"/>
                          </a:solidFill>
                          <a:latin typeface="Lato" panose="020F0502020204030203" pitchFamily="34" charset="77"/>
                        </a:rPr>
                        <a:t>UserWay</a:t>
                      </a:r>
                      <a:endParaRPr lang="en-GB" sz="2200" noProof="0" dirty="0">
                        <a:solidFill>
                          <a:schemeClr val="tx1"/>
                        </a:solidFill>
                        <a:latin typeface="Lato" panose="020F0502020204030203" pitchFamily="34" charset="77"/>
                      </a:endParaRPr>
                    </a:p>
                  </a:txBody>
                  <a:tcPr anchor="ctr">
                    <a:noFill/>
                  </a:tcPr>
                </a:tc>
                <a:extLst>
                  <a:ext uri="{0D108BD9-81ED-4DB2-BD59-A6C34878D82A}">
                    <a16:rowId xmlns:a16="http://schemas.microsoft.com/office/drawing/2014/main" val="189005935"/>
                  </a:ext>
                </a:extLst>
              </a:tr>
              <a:tr h="370840">
                <a:tc>
                  <a:txBody>
                    <a:bodyPr/>
                    <a:lstStyle/>
                    <a:p>
                      <a:r>
                        <a:rPr lang="en-GB" sz="2000" noProof="0" dirty="0">
                          <a:solidFill>
                            <a:schemeClr val="tx1"/>
                          </a:solidFill>
                          <a:latin typeface="Lato" panose="020F0502020204030203" pitchFamily="34" charset="77"/>
                        </a:rPr>
                        <a:t>Compliance (</a:t>
                      </a:r>
                      <a:r>
                        <a:rPr lang="en-GB" sz="2000" noProof="0" dirty="0" err="1">
                          <a:solidFill>
                            <a:schemeClr val="tx1"/>
                          </a:solidFill>
                          <a:latin typeface="Lato" panose="020F0502020204030203" pitchFamily="34" charset="77"/>
                        </a:rPr>
                        <a:t>hol</a:t>
                      </a:r>
                      <a:r>
                        <a:rPr lang="en-GB" sz="2000" noProof="0" dirty="0">
                          <a:solidFill>
                            <a:schemeClr val="tx1"/>
                          </a:solidFill>
                          <a:latin typeface="Lato" panose="020F0502020204030203" pitchFamily="34" charset="77"/>
                        </a:rPr>
                        <a:t>.)</a:t>
                      </a:r>
                    </a:p>
                  </a:txBody>
                  <a:tcPr anchor="ctr">
                    <a:noFill/>
                  </a:tcPr>
                </a:tc>
                <a:tc>
                  <a:txBody>
                    <a:bodyPr/>
                    <a:lstStyle/>
                    <a:p>
                      <a:pPr algn="ctr"/>
                      <a:r>
                        <a:rPr lang="en-GB" sz="2000" noProof="0" dirty="0">
                          <a:solidFill>
                            <a:schemeClr val="tx1"/>
                          </a:solidFill>
                          <a:latin typeface="Lato" panose="020F0502020204030203" pitchFamily="34" charset="77"/>
                        </a:rPr>
                        <a:t>13 %</a:t>
                      </a:r>
                    </a:p>
                  </a:txBody>
                  <a:tcPr anchor="ctr">
                    <a:noFill/>
                  </a:tcPr>
                </a:tc>
                <a:tc>
                  <a:txBody>
                    <a:bodyPr/>
                    <a:lstStyle/>
                    <a:p>
                      <a:pPr algn="ctr"/>
                      <a:r>
                        <a:rPr lang="en-GB" sz="2000" noProof="0" dirty="0">
                          <a:solidFill>
                            <a:schemeClr val="tx1"/>
                          </a:solidFill>
                          <a:latin typeface="Lato" panose="020F0502020204030203" pitchFamily="34" charset="77"/>
                        </a:rPr>
                        <a:t>45 %</a:t>
                      </a:r>
                    </a:p>
                  </a:txBody>
                  <a:tcPr anchor="ctr">
                    <a:noFill/>
                  </a:tcPr>
                </a:tc>
                <a:tc>
                  <a:txBody>
                    <a:bodyPr/>
                    <a:lstStyle/>
                    <a:p>
                      <a:pPr algn="ctr"/>
                      <a:r>
                        <a:rPr lang="en-GB" sz="2000" noProof="0" dirty="0">
                          <a:solidFill>
                            <a:schemeClr val="tx1"/>
                          </a:solidFill>
                          <a:latin typeface="Lato" panose="020F0502020204030203" pitchFamily="34" charset="77"/>
                        </a:rPr>
                        <a:t>36 %</a:t>
                      </a:r>
                    </a:p>
                  </a:txBody>
                  <a:tcPr anchor="ctr">
                    <a:noFill/>
                  </a:tcPr>
                </a:tc>
                <a:tc>
                  <a:txBody>
                    <a:bodyPr/>
                    <a:lstStyle/>
                    <a:p>
                      <a:pPr algn="ctr"/>
                      <a:r>
                        <a:rPr lang="en-GB" sz="2000" noProof="0" dirty="0">
                          <a:solidFill>
                            <a:schemeClr val="tx1"/>
                          </a:solidFill>
                          <a:latin typeface="Lato" panose="020F0502020204030203" pitchFamily="34" charset="77"/>
                        </a:rPr>
                        <a:t>48 %</a:t>
                      </a:r>
                    </a:p>
                  </a:txBody>
                  <a:tcPr anchor="ctr">
                    <a:noFill/>
                  </a:tcPr>
                </a:tc>
                <a:extLst>
                  <a:ext uri="{0D108BD9-81ED-4DB2-BD59-A6C34878D82A}">
                    <a16:rowId xmlns:a16="http://schemas.microsoft.com/office/drawing/2014/main" val="2523290871"/>
                  </a:ext>
                </a:extLst>
              </a:tr>
            </a:tbl>
          </a:graphicData>
        </a:graphic>
      </p:graphicFrame>
    </p:spTree>
    <p:extLst>
      <p:ext uri="{BB962C8B-B14F-4D97-AF65-F5344CB8AC3E}">
        <p14:creationId xmlns:p14="http://schemas.microsoft.com/office/powerpoint/2010/main" val="3964424088"/>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E6558EE6-0494-FB45-919B-7F4BC9A55EC3}"/>
              </a:ext>
              <a:ext uri="{C183D7F6-B498-43B3-948B-1728B52AA6E4}">
                <adec:decorative xmlns:adec="http://schemas.microsoft.com/office/drawing/2017/decorative" val="1"/>
              </a:ext>
            </a:extLst>
          </p:cNvPr>
          <p:cNvSpPr/>
          <p:nvPr/>
        </p:nvSpPr>
        <p:spPr>
          <a:xfrm>
            <a:off x="0" y="0"/>
            <a:ext cx="12192000" cy="1228726"/>
          </a:xfrm>
          <a:prstGeom prst="rect">
            <a:avLst/>
          </a:prstGeom>
          <a:gradFill>
            <a:gsLst>
              <a:gs pos="0">
                <a:srgbClr val="1A3069"/>
              </a:gs>
              <a:gs pos="81000">
                <a:srgbClr val="1B5E9B"/>
              </a:gs>
              <a:gs pos="100000">
                <a:srgbClr val="1A3069"/>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a:t>	</a:t>
            </a:r>
            <a:endParaRPr lang="en-US" b="1" dirty="0">
              <a:latin typeface="Lato" panose="020F0502020204030203" pitchFamily="34" charset="77"/>
            </a:endParaRPr>
          </a:p>
        </p:txBody>
      </p:sp>
      <p:sp>
        <p:nvSpPr>
          <p:cNvPr id="3" name="Titel 1">
            <a:extLst>
              <a:ext uri="{FF2B5EF4-FFF2-40B4-BE49-F238E27FC236}">
                <a16:creationId xmlns:a16="http://schemas.microsoft.com/office/drawing/2014/main" id="{D1C68CF1-695C-B640-80CB-4DC4D6EE3179}"/>
              </a:ext>
            </a:extLst>
          </p:cNvPr>
          <p:cNvSpPr>
            <a:spLocks noGrp="1"/>
          </p:cNvSpPr>
          <p:nvPr>
            <p:ph type="ctrTitle"/>
          </p:nvPr>
        </p:nvSpPr>
        <p:spPr>
          <a:xfrm>
            <a:off x="898069" y="-1"/>
            <a:ext cx="7935687" cy="1228726"/>
          </a:xfrm>
        </p:spPr>
        <p:txBody>
          <a:bodyPr anchor="ctr">
            <a:normAutofit/>
          </a:bodyPr>
          <a:lstStyle/>
          <a:p>
            <a:pPr algn="l"/>
            <a:r>
              <a:rPr lang="en-US" sz="3200" b="1" dirty="0">
                <a:solidFill>
                  <a:schemeClr val="bg1"/>
                </a:solidFill>
                <a:latin typeface="Lato" panose="020F0502020204030203" pitchFamily="34" charset="77"/>
              </a:rPr>
              <a:t>Results – Showstopper </a:t>
            </a:r>
            <a:r>
              <a:rPr lang="en-US" sz="2400" b="1" dirty="0">
                <a:solidFill>
                  <a:schemeClr val="bg1"/>
                </a:solidFill>
                <a:latin typeface="Lato" panose="020F0502020204030203" pitchFamily="34" charset="77"/>
              </a:rPr>
              <a:t>(1/4)</a:t>
            </a:r>
            <a:endParaRPr lang="en-US" sz="3200" b="1" dirty="0">
              <a:solidFill>
                <a:schemeClr val="bg1"/>
              </a:solidFill>
              <a:latin typeface="Lato" panose="020F0502020204030203" pitchFamily="34" charset="77"/>
            </a:endParaRPr>
          </a:p>
        </p:txBody>
      </p:sp>
      <p:sp>
        <p:nvSpPr>
          <p:cNvPr id="8" name="Textfeld 7">
            <a:extLst>
              <a:ext uri="{FF2B5EF4-FFF2-40B4-BE49-F238E27FC236}">
                <a16:creationId xmlns:a16="http://schemas.microsoft.com/office/drawing/2014/main" id="{0A151F22-7811-3B4E-95E7-0A5BF97EBE0F}"/>
              </a:ext>
            </a:extLst>
          </p:cNvPr>
          <p:cNvSpPr txBox="1"/>
          <p:nvPr/>
        </p:nvSpPr>
        <p:spPr>
          <a:xfrm>
            <a:off x="467763" y="1847997"/>
            <a:ext cx="7582223" cy="430887"/>
          </a:xfrm>
          <a:prstGeom prst="rect">
            <a:avLst/>
          </a:prstGeom>
          <a:noFill/>
        </p:spPr>
        <p:txBody>
          <a:bodyPr wrap="square" rtlCol="0">
            <a:spAutoFit/>
          </a:bodyPr>
          <a:lstStyle/>
          <a:p>
            <a:r>
              <a:rPr lang="en-GB" sz="2200" b="1" dirty="0">
                <a:latin typeface="Lato" panose="020F0502020204030203" pitchFamily="34" charset="77"/>
              </a:rPr>
              <a:t>WCAG conformance requirement 5 (Non-Interference) [7]:</a:t>
            </a:r>
          </a:p>
        </p:txBody>
      </p:sp>
      <p:sp>
        <p:nvSpPr>
          <p:cNvPr id="13" name="Textfeld 12">
            <a:extLst>
              <a:ext uri="{FF2B5EF4-FFF2-40B4-BE49-F238E27FC236}">
                <a16:creationId xmlns:a16="http://schemas.microsoft.com/office/drawing/2014/main" id="{8A0BCAEE-795B-D541-BAD6-899F5F12F800}"/>
              </a:ext>
            </a:extLst>
          </p:cNvPr>
          <p:cNvSpPr txBox="1"/>
          <p:nvPr/>
        </p:nvSpPr>
        <p:spPr>
          <a:xfrm>
            <a:off x="1074800" y="2278884"/>
            <a:ext cx="7582223" cy="2056782"/>
          </a:xfrm>
          <a:prstGeom prst="rect">
            <a:avLst/>
          </a:prstGeom>
          <a:noFill/>
        </p:spPr>
        <p:txBody>
          <a:bodyPr wrap="square" rtlCol="0">
            <a:spAutoFit/>
          </a:bodyPr>
          <a:lstStyle/>
          <a:p>
            <a:pPr>
              <a:lnSpc>
                <a:spcPct val="150000"/>
              </a:lnSpc>
            </a:pPr>
            <a:r>
              <a:rPr lang="en-GB" sz="2200" dirty="0">
                <a:latin typeface="Lato" panose="020F0502020204030203" pitchFamily="34" charset="77"/>
              </a:rPr>
              <a:t>1.4.2 - Audio Control,</a:t>
            </a:r>
          </a:p>
          <a:p>
            <a:pPr>
              <a:lnSpc>
                <a:spcPct val="150000"/>
              </a:lnSpc>
            </a:pPr>
            <a:r>
              <a:rPr lang="en-GB" sz="2200" dirty="0">
                <a:latin typeface="Lato" panose="020F0502020204030203" pitchFamily="34" charset="77"/>
              </a:rPr>
              <a:t>2.1.2 - No Keyboard Trap,</a:t>
            </a:r>
          </a:p>
          <a:p>
            <a:pPr>
              <a:lnSpc>
                <a:spcPct val="150000"/>
              </a:lnSpc>
            </a:pPr>
            <a:r>
              <a:rPr lang="en-GB" sz="2200" dirty="0">
                <a:latin typeface="Lato" panose="020F0502020204030203" pitchFamily="34" charset="77"/>
              </a:rPr>
              <a:t>2.3.1 - Three Flashes or Below Threshold</a:t>
            </a:r>
          </a:p>
          <a:p>
            <a:pPr>
              <a:lnSpc>
                <a:spcPct val="150000"/>
              </a:lnSpc>
            </a:pPr>
            <a:r>
              <a:rPr lang="en-GB" sz="2200" dirty="0">
                <a:latin typeface="Lato" panose="020F0502020204030203" pitchFamily="34" charset="77"/>
              </a:rPr>
              <a:t>2.2.2 - Pause, Stop, Hide</a:t>
            </a:r>
          </a:p>
        </p:txBody>
      </p:sp>
      <p:sp>
        <p:nvSpPr>
          <p:cNvPr id="14" name="Textfeld 13">
            <a:extLst>
              <a:ext uri="{FF2B5EF4-FFF2-40B4-BE49-F238E27FC236}">
                <a16:creationId xmlns:a16="http://schemas.microsoft.com/office/drawing/2014/main" id="{821DFECC-1F35-1B43-8507-24BE77BDF5E7}"/>
              </a:ext>
            </a:extLst>
          </p:cNvPr>
          <p:cNvSpPr txBox="1"/>
          <p:nvPr/>
        </p:nvSpPr>
        <p:spPr>
          <a:xfrm>
            <a:off x="467762" y="4766553"/>
            <a:ext cx="7582223" cy="1107996"/>
          </a:xfrm>
          <a:prstGeom prst="rect">
            <a:avLst/>
          </a:prstGeom>
          <a:noFill/>
        </p:spPr>
        <p:txBody>
          <a:bodyPr wrap="square" rtlCol="0">
            <a:spAutoFit/>
          </a:bodyPr>
          <a:lstStyle/>
          <a:p>
            <a:r>
              <a:rPr lang="en-GB" sz="2200" dirty="0">
                <a:latin typeface="Lato" panose="020F0502020204030203" pitchFamily="34" charset="77"/>
              </a:rPr>
              <a:t>Failure to comply with these criteria may affect the general use of the website and, in the worst case, may cause certain users to have an epileptic seizure [8].</a:t>
            </a:r>
          </a:p>
        </p:txBody>
      </p:sp>
    </p:spTree>
    <p:extLst>
      <p:ext uri="{BB962C8B-B14F-4D97-AF65-F5344CB8AC3E}">
        <p14:creationId xmlns:p14="http://schemas.microsoft.com/office/powerpoint/2010/main" val="25833358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16" name="Rechteck 15">
            <a:extLst>
              <a:ext uri="{FF2B5EF4-FFF2-40B4-BE49-F238E27FC236}">
                <a16:creationId xmlns:a16="http://schemas.microsoft.com/office/drawing/2014/main" id="{10F6CB16-5D5B-7E41-BD76-3A839A55CC28}"/>
              </a:ext>
              <a:ext uri="{C183D7F6-B498-43B3-948B-1728B52AA6E4}">
                <adec:decorative xmlns:adec="http://schemas.microsoft.com/office/drawing/2017/decorative" val="1"/>
              </a:ext>
            </a:extLst>
          </p:cNvPr>
          <p:cNvSpPr/>
          <p:nvPr/>
        </p:nvSpPr>
        <p:spPr>
          <a:xfrm>
            <a:off x="263499" y="1571625"/>
            <a:ext cx="5614243" cy="4757738"/>
          </a:xfrm>
          <a:prstGeom prst="rect">
            <a:avLst/>
          </a:prstGeom>
          <a:no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hteck 4">
            <a:extLst>
              <a:ext uri="{FF2B5EF4-FFF2-40B4-BE49-F238E27FC236}">
                <a16:creationId xmlns:a16="http://schemas.microsoft.com/office/drawing/2014/main" id="{DB7EB20A-08CA-1247-9B52-F5AEC17C953B}"/>
              </a:ext>
              <a:ext uri="{C183D7F6-B498-43B3-948B-1728B52AA6E4}">
                <adec:decorative xmlns:adec="http://schemas.microsoft.com/office/drawing/2017/decorative" val="1"/>
              </a:ext>
            </a:extLst>
          </p:cNvPr>
          <p:cNvSpPr/>
          <p:nvPr/>
        </p:nvSpPr>
        <p:spPr>
          <a:xfrm>
            <a:off x="6314258" y="1571626"/>
            <a:ext cx="5614243" cy="4757738"/>
          </a:xfrm>
          <a:prstGeom prst="rect">
            <a:avLst/>
          </a:prstGeom>
          <a:no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hteck 5">
            <a:extLst>
              <a:ext uri="{FF2B5EF4-FFF2-40B4-BE49-F238E27FC236}">
                <a16:creationId xmlns:a16="http://schemas.microsoft.com/office/drawing/2014/main" id="{E6558EE6-0494-FB45-919B-7F4BC9A55EC3}"/>
              </a:ext>
              <a:ext uri="{C183D7F6-B498-43B3-948B-1728B52AA6E4}">
                <adec:decorative xmlns:adec="http://schemas.microsoft.com/office/drawing/2017/decorative" val="1"/>
              </a:ext>
            </a:extLst>
          </p:cNvPr>
          <p:cNvSpPr/>
          <p:nvPr/>
        </p:nvSpPr>
        <p:spPr>
          <a:xfrm>
            <a:off x="0" y="0"/>
            <a:ext cx="12192000" cy="1228726"/>
          </a:xfrm>
          <a:prstGeom prst="rect">
            <a:avLst/>
          </a:prstGeom>
          <a:gradFill>
            <a:gsLst>
              <a:gs pos="0">
                <a:srgbClr val="1A3069"/>
              </a:gs>
              <a:gs pos="81000">
                <a:srgbClr val="1B5E9B"/>
              </a:gs>
              <a:gs pos="100000">
                <a:srgbClr val="1A3069"/>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a:t>	</a:t>
            </a:r>
            <a:endParaRPr lang="en-US" b="1" dirty="0">
              <a:latin typeface="Lato" panose="020F0502020204030203" pitchFamily="34" charset="77"/>
            </a:endParaRPr>
          </a:p>
        </p:txBody>
      </p:sp>
      <p:sp>
        <p:nvSpPr>
          <p:cNvPr id="10" name="Titel 1">
            <a:extLst>
              <a:ext uri="{FF2B5EF4-FFF2-40B4-BE49-F238E27FC236}">
                <a16:creationId xmlns:a16="http://schemas.microsoft.com/office/drawing/2014/main" id="{3DD477C1-E190-774B-B31A-1B98AF7A2E98}"/>
              </a:ext>
            </a:extLst>
          </p:cNvPr>
          <p:cNvSpPr>
            <a:spLocks noGrp="1"/>
          </p:cNvSpPr>
          <p:nvPr>
            <p:ph type="ctrTitle"/>
          </p:nvPr>
        </p:nvSpPr>
        <p:spPr>
          <a:xfrm>
            <a:off x="898070" y="-1"/>
            <a:ext cx="5943209" cy="1228726"/>
          </a:xfrm>
        </p:spPr>
        <p:txBody>
          <a:bodyPr anchor="ctr">
            <a:normAutofit/>
          </a:bodyPr>
          <a:lstStyle/>
          <a:p>
            <a:pPr algn="l"/>
            <a:r>
              <a:rPr lang="en-US" sz="3200" b="1" dirty="0">
                <a:solidFill>
                  <a:schemeClr val="bg1"/>
                </a:solidFill>
                <a:latin typeface="Lato" panose="020F0502020204030203" pitchFamily="34" charset="77"/>
              </a:rPr>
              <a:t>Introduction</a:t>
            </a:r>
            <a:r>
              <a:rPr lang="en-US" sz="3600" b="1" dirty="0">
                <a:solidFill>
                  <a:schemeClr val="bg1"/>
                </a:solidFill>
                <a:latin typeface="Lato" panose="020F0502020204030203" pitchFamily="34" charset="77"/>
              </a:rPr>
              <a:t> </a:t>
            </a:r>
            <a:r>
              <a:rPr lang="en-US" sz="2400" b="1" dirty="0">
                <a:solidFill>
                  <a:schemeClr val="bg1"/>
                </a:solidFill>
                <a:latin typeface="Lato" panose="020F0502020204030203" pitchFamily="34" charset="77"/>
              </a:rPr>
              <a:t>(2/2)</a:t>
            </a:r>
            <a:endParaRPr lang="en-US" sz="3600" b="1" dirty="0">
              <a:solidFill>
                <a:schemeClr val="bg1"/>
              </a:solidFill>
              <a:latin typeface="Lato" panose="020F0502020204030203" pitchFamily="34" charset="77"/>
            </a:endParaRPr>
          </a:p>
        </p:txBody>
      </p:sp>
      <p:pic>
        <p:nvPicPr>
          <p:cNvPr id="12" name="Grafik 11" descr="Excerpt of the accessiBe - Homepage, a vendor of so called overlay tools. Stating to be the #1 Web Accessibility Solution for WCAG &amp; ADA Compliance.&#10;It is also stated that the overlay tool can be implemented quickly and easily.">
            <a:extLst>
              <a:ext uri="{FF2B5EF4-FFF2-40B4-BE49-F238E27FC236}">
                <a16:creationId xmlns:a16="http://schemas.microsoft.com/office/drawing/2014/main" id="{DD882B17-C2F4-634C-A2BF-9E9A1853E2FC}"/>
              </a:ext>
            </a:extLst>
          </p:cNvPr>
          <p:cNvPicPr>
            <a:picLocks noChangeAspect="1"/>
          </p:cNvPicPr>
          <p:nvPr/>
        </p:nvPicPr>
        <p:blipFill rotWithShape="1">
          <a:blip r:embed="rId3"/>
          <a:srcRect t="2132"/>
          <a:stretch/>
        </p:blipFill>
        <p:spPr>
          <a:xfrm>
            <a:off x="439713" y="2163031"/>
            <a:ext cx="5135889" cy="3751993"/>
          </a:xfrm>
          <a:prstGeom prst="rect">
            <a:avLst/>
          </a:prstGeom>
        </p:spPr>
      </p:pic>
      <p:sp>
        <p:nvSpPr>
          <p:cNvPr id="18" name="Textfeld 17">
            <a:extLst>
              <a:ext uri="{FF2B5EF4-FFF2-40B4-BE49-F238E27FC236}">
                <a16:creationId xmlns:a16="http://schemas.microsoft.com/office/drawing/2014/main" id="{278F64D1-F951-CF46-B6C8-E01F77E806D8}"/>
              </a:ext>
            </a:extLst>
          </p:cNvPr>
          <p:cNvSpPr txBox="1"/>
          <p:nvPr/>
        </p:nvSpPr>
        <p:spPr>
          <a:xfrm>
            <a:off x="263499" y="6443663"/>
            <a:ext cx="5434617" cy="276999"/>
          </a:xfrm>
          <a:prstGeom prst="rect">
            <a:avLst/>
          </a:prstGeom>
          <a:noFill/>
        </p:spPr>
        <p:txBody>
          <a:bodyPr wrap="square" rtlCol="0">
            <a:spAutoFit/>
          </a:bodyPr>
          <a:lstStyle/>
          <a:p>
            <a:r>
              <a:rPr lang="en-US" sz="1200" dirty="0">
                <a:latin typeface="Lato" panose="020F0502020204030203" pitchFamily="34" charset="77"/>
              </a:rPr>
              <a:t>Source: </a:t>
            </a:r>
            <a:r>
              <a:rPr lang="en-US" sz="1200" dirty="0">
                <a:latin typeface="Lato" panose="020F0502020204030203" pitchFamily="34" charset="77"/>
                <a:hlinkClick r:id="rId4"/>
              </a:rPr>
              <a:t>https://accessibe.com/</a:t>
            </a:r>
            <a:r>
              <a:rPr lang="en-US" sz="1200" dirty="0">
                <a:latin typeface="Lato" panose="020F0502020204030203" pitchFamily="34" charset="77"/>
              </a:rPr>
              <a:t>   |   Taken: 30.06.22  </a:t>
            </a:r>
          </a:p>
        </p:txBody>
      </p:sp>
      <p:pic>
        <p:nvPicPr>
          <p:cNvPr id="3" name="Grafik 2" descr="Advantages of the accessiBe AI solution according to the vendor: The only automatic solution, Compliance for WCAG, ADA and more, Price start at 490$ a year, turnaround up to 48 hours from installation, industry highest success rate as well as re-scanning the customers website every 24 hours">
            <a:extLst>
              <a:ext uri="{FF2B5EF4-FFF2-40B4-BE49-F238E27FC236}">
                <a16:creationId xmlns:a16="http://schemas.microsoft.com/office/drawing/2014/main" id="{58CA49AE-419E-3248-8E48-F4CE340A553A}"/>
              </a:ext>
            </a:extLst>
          </p:cNvPr>
          <p:cNvPicPr>
            <a:picLocks noChangeAspect="1"/>
          </p:cNvPicPr>
          <p:nvPr/>
        </p:nvPicPr>
        <p:blipFill>
          <a:blip r:embed="rId5"/>
          <a:stretch>
            <a:fillRect/>
          </a:stretch>
        </p:blipFill>
        <p:spPr>
          <a:xfrm>
            <a:off x="6711183" y="1738312"/>
            <a:ext cx="5037692" cy="4448175"/>
          </a:xfrm>
          <a:prstGeom prst="rect">
            <a:avLst/>
          </a:prstGeom>
        </p:spPr>
      </p:pic>
      <p:sp>
        <p:nvSpPr>
          <p:cNvPr id="14" name="Textfeld 13">
            <a:extLst>
              <a:ext uri="{FF2B5EF4-FFF2-40B4-BE49-F238E27FC236}">
                <a16:creationId xmlns:a16="http://schemas.microsoft.com/office/drawing/2014/main" id="{4695B91F-285C-A34C-A28F-5B74E0EE246E}"/>
              </a:ext>
            </a:extLst>
          </p:cNvPr>
          <p:cNvSpPr txBox="1"/>
          <p:nvPr/>
        </p:nvSpPr>
        <p:spPr>
          <a:xfrm>
            <a:off x="6314258" y="6443663"/>
            <a:ext cx="5434617" cy="276999"/>
          </a:xfrm>
          <a:prstGeom prst="rect">
            <a:avLst/>
          </a:prstGeom>
          <a:noFill/>
        </p:spPr>
        <p:txBody>
          <a:bodyPr wrap="square" rtlCol="0">
            <a:spAutoFit/>
          </a:bodyPr>
          <a:lstStyle/>
          <a:p>
            <a:r>
              <a:rPr lang="en-US" sz="1200" dirty="0">
                <a:latin typeface="Lato" panose="020F0502020204030203" pitchFamily="34" charset="77"/>
              </a:rPr>
              <a:t>Source: </a:t>
            </a:r>
            <a:r>
              <a:rPr lang="en-US" sz="1200" dirty="0">
                <a:latin typeface="Lato" panose="020F0502020204030203" pitchFamily="34" charset="77"/>
                <a:hlinkClick r:id="rId6"/>
              </a:rPr>
              <a:t>https://accessibe.com/accesswidget/competition</a:t>
            </a:r>
            <a:r>
              <a:rPr lang="en-US" sz="1200" dirty="0">
                <a:latin typeface="Lato" panose="020F0502020204030203" pitchFamily="34" charset="77"/>
              </a:rPr>
              <a:t>   |   Taken: 30.06.22  </a:t>
            </a:r>
          </a:p>
        </p:txBody>
      </p:sp>
    </p:spTree>
    <p:extLst>
      <p:ext uri="{BB962C8B-B14F-4D97-AF65-F5344CB8AC3E}">
        <p14:creationId xmlns:p14="http://schemas.microsoft.com/office/powerpoint/2010/main" val="478484347"/>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E6558EE6-0494-FB45-919B-7F4BC9A55EC3}"/>
              </a:ext>
              <a:ext uri="{C183D7F6-B498-43B3-948B-1728B52AA6E4}">
                <adec:decorative xmlns:adec="http://schemas.microsoft.com/office/drawing/2017/decorative" val="1"/>
              </a:ext>
            </a:extLst>
          </p:cNvPr>
          <p:cNvSpPr/>
          <p:nvPr/>
        </p:nvSpPr>
        <p:spPr>
          <a:xfrm>
            <a:off x="0" y="0"/>
            <a:ext cx="12192000" cy="1228726"/>
          </a:xfrm>
          <a:prstGeom prst="rect">
            <a:avLst/>
          </a:prstGeom>
          <a:gradFill>
            <a:gsLst>
              <a:gs pos="0">
                <a:srgbClr val="1A3069"/>
              </a:gs>
              <a:gs pos="81000">
                <a:srgbClr val="1B5E9B"/>
              </a:gs>
              <a:gs pos="100000">
                <a:srgbClr val="1A3069"/>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a:t>	</a:t>
            </a:r>
            <a:endParaRPr lang="en-US" b="1" dirty="0">
              <a:latin typeface="Lato" panose="020F0502020204030203" pitchFamily="34" charset="77"/>
            </a:endParaRPr>
          </a:p>
        </p:txBody>
      </p:sp>
      <p:sp>
        <p:nvSpPr>
          <p:cNvPr id="3" name="Titel 1">
            <a:extLst>
              <a:ext uri="{FF2B5EF4-FFF2-40B4-BE49-F238E27FC236}">
                <a16:creationId xmlns:a16="http://schemas.microsoft.com/office/drawing/2014/main" id="{D1C68CF1-695C-B640-80CB-4DC4D6EE3179}"/>
              </a:ext>
            </a:extLst>
          </p:cNvPr>
          <p:cNvSpPr>
            <a:spLocks noGrp="1"/>
          </p:cNvSpPr>
          <p:nvPr>
            <p:ph type="ctrTitle"/>
          </p:nvPr>
        </p:nvSpPr>
        <p:spPr>
          <a:xfrm>
            <a:off x="898069" y="-1"/>
            <a:ext cx="7935687" cy="1228726"/>
          </a:xfrm>
        </p:spPr>
        <p:txBody>
          <a:bodyPr anchor="ctr">
            <a:normAutofit/>
          </a:bodyPr>
          <a:lstStyle/>
          <a:p>
            <a:pPr algn="l"/>
            <a:r>
              <a:rPr lang="en-US" sz="3200" b="1" dirty="0">
                <a:solidFill>
                  <a:schemeClr val="bg1"/>
                </a:solidFill>
                <a:latin typeface="Lato" panose="020F0502020204030203" pitchFamily="34" charset="77"/>
              </a:rPr>
              <a:t>Results – Showstopper </a:t>
            </a:r>
            <a:r>
              <a:rPr lang="en-US" sz="2400" b="1" dirty="0">
                <a:solidFill>
                  <a:schemeClr val="bg1"/>
                </a:solidFill>
                <a:latin typeface="Lato" panose="020F0502020204030203" pitchFamily="34" charset="77"/>
              </a:rPr>
              <a:t>(2/4)</a:t>
            </a:r>
            <a:endParaRPr lang="en-US" sz="3200" b="1" dirty="0">
              <a:solidFill>
                <a:schemeClr val="bg1"/>
              </a:solidFill>
              <a:latin typeface="Lato" panose="020F0502020204030203" pitchFamily="34" charset="77"/>
            </a:endParaRPr>
          </a:p>
        </p:txBody>
      </p:sp>
      <p:graphicFrame>
        <p:nvGraphicFramePr>
          <p:cNvPr id="7" name="Tabelle 6">
            <a:extLst>
              <a:ext uri="{FF2B5EF4-FFF2-40B4-BE49-F238E27FC236}">
                <a16:creationId xmlns:a16="http://schemas.microsoft.com/office/drawing/2014/main" id="{A4D43CF1-FEFC-A246-9624-AF76FE46A05D}"/>
              </a:ext>
            </a:extLst>
          </p:cNvPr>
          <p:cNvGraphicFramePr>
            <a:graphicFrameLocks noGrp="1"/>
          </p:cNvGraphicFramePr>
          <p:nvPr>
            <p:extLst>
              <p:ext uri="{D42A27DB-BD31-4B8C-83A1-F6EECF244321}">
                <p14:modId xmlns:p14="http://schemas.microsoft.com/office/powerpoint/2010/main" val="1676429659"/>
              </p:ext>
            </p:extLst>
          </p:nvPr>
        </p:nvGraphicFramePr>
        <p:xfrm>
          <a:off x="364672" y="2127608"/>
          <a:ext cx="11462655" cy="2987040"/>
        </p:xfrm>
        <a:graphic>
          <a:graphicData uri="http://schemas.openxmlformats.org/drawingml/2006/table">
            <a:tbl>
              <a:tblPr firstRow="1" bandRow="1">
                <a:tableStyleId>{D7AC3CCA-C797-4891-BE02-D94E43425B78}</a:tableStyleId>
              </a:tblPr>
              <a:tblGrid>
                <a:gridCol w="3717471">
                  <a:extLst>
                    <a:ext uri="{9D8B030D-6E8A-4147-A177-3AD203B41FA5}">
                      <a16:colId xmlns:a16="http://schemas.microsoft.com/office/drawing/2014/main" val="2506454842"/>
                    </a:ext>
                  </a:extLst>
                </a:gridCol>
                <a:gridCol w="1812471">
                  <a:extLst>
                    <a:ext uri="{9D8B030D-6E8A-4147-A177-3AD203B41FA5}">
                      <a16:colId xmlns:a16="http://schemas.microsoft.com/office/drawing/2014/main" val="668213459"/>
                    </a:ext>
                  </a:extLst>
                </a:gridCol>
                <a:gridCol w="1975757">
                  <a:extLst>
                    <a:ext uri="{9D8B030D-6E8A-4147-A177-3AD203B41FA5}">
                      <a16:colId xmlns:a16="http://schemas.microsoft.com/office/drawing/2014/main" val="1792646437"/>
                    </a:ext>
                  </a:extLst>
                </a:gridCol>
                <a:gridCol w="2008415">
                  <a:extLst>
                    <a:ext uri="{9D8B030D-6E8A-4147-A177-3AD203B41FA5}">
                      <a16:colId xmlns:a16="http://schemas.microsoft.com/office/drawing/2014/main" val="3892924387"/>
                    </a:ext>
                  </a:extLst>
                </a:gridCol>
                <a:gridCol w="1948541">
                  <a:extLst>
                    <a:ext uri="{9D8B030D-6E8A-4147-A177-3AD203B41FA5}">
                      <a16:colId xmlns:a16="http://schemas.microsoft.com/office/drawing/2014/main" val="2915195254"/>
                    </a:ext>
                  </a:extLst>
                </a:gridCol>
              </a:tblGrid>
              <a:tr h="370840">
                <a:tc>
                  <a:txBody>
                    <a:bodyPr/>
                    <a:lstStyle/>
                    <a:p>
                      <a:r>
                        <a:rPr lang="en-GB" sz="2000" noProof="0" dirty="0">
                          <a:solidFill>
                            <a:schemeClr val="tx1"/>
                          </a:solidFill>
                          <a:latin typeface="Lato" panose="020F0502020204030203" pitchFamily="34" charset="77"/>
                        </a:rPr>
                        <a:t>WCAG 2.1 criteria</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noProof="0" dirty="0">
                          <a:solidFill>
                            <a:schemeClr val="tx1"/>
                          </a:solidFill>
                          <a:latin typeface="Lato" panose="020F0502020204030203" pitchFamily="34" charset="77"/>
                        </a:rPr>
                        <a:t>Initial situation</a:t>
                      </a:r>
                    </a:p>
                  </a:txBody>
                  <a:tcPr anchor="ctr">
                    <a:noFill/>
                  </a:tcPr>
                </a:tc>
                <a:tc>
                  <a:txBody>
                    <a:bodyPr/>
                    <a:lstStyle/>
                    <a:p>
                      <a:pPr algn="ctr"/>
                      <a:r>
                        <a:rPr lang="en-GB" sz="2000" noProof="0">
                          <a:solidFill>
                            <a:schemeClr val="tx1"/>
                          </a:solidFill>
                          <a:latin typeface="Lato" panose="020F0502020204030203" pitchFamily="34" charset="77"/>
                        </a:rPr>
                        <a:t>accessiBe</a:t>
                      </a:r>
                    </a:p>
                  </a:txBody>
                  <a:tcPr anchor="ctr">
                    <a:noFill/>
                  </a:tcPr>
                </a:tc>
                <a:tc>
                  <a:txBody>
                    <a:bodyPr/>
                    <a:lstStyle/>
                    <a:p>
                      <a:pPr algn="ctr"/>
                      <a:r>
                        <a:rPr lang="en-GB" sz="2000" noProof="0">
                          <a:solidFill>
                            <a:schemeClr val="tx1"/>
                          </a:solidFill>
                          <a:latin typeface="Lato" panose="020F0502020204030203" pitchFamily="34" charset="77"/>
                        </a:rPr>
                        <a:t>EqualWeb </a:t>
                      </a:r>
                    </a:p>
                  </a:txBody>
                  <a:tcPr anchor="ctr">
                    <a:noFill/>
                  </a:tcPr>
                </a:tc>
                <a:tc>
                  <a:txBody>
                    <a:bodyPr/>
                    <a:lstStyle/>
                    <a:p>
                      <a:pPr algn="ctr"/>
                      <a:r>
                        <a:rPr lang="en-GB" sz="2000" noProof="0">
                          <a:solidFill>
                            <a:schemeClr val="tx1"/>
                          </a:solidFill>
                          <a:latin typeface="Lato" panose="020F0502020204030203" pitchFamily="34" charset="77"/>
                        </a:rPr>
                        <a:t>UserWay</a:t>
                      </a:r>
                    </a:p>
                  </a:txBody>
                  <a:tcPr anchor="ctr">
                    <a:noFill/>
                  </a:tcPr>
                </a:tc>
                <a:extLst>
                  <a:ext uri="{0D108BD9-81ED-4DB2-BD59-A6C34878D82A}">
                    <a16:rowId xmlns:a16="http://schemas.microsoft.com/office/drawing/2014/main" val="189005935"/>
                  </a:ext>
                </a:extLst>
              </a:tr>
              <a:tr h="370840">
                <a:tc>
                  <a:txBody>
                    <a:bodyPr/>
                    <a:lstStyle/>
                    <a:p>
                      <a:r>
                        <a:rPr lang="en-GB" sz="2000" dirty="0">
                          <a:latin typeface="Lato" panose="020F0502020204030203" pitchFamily="34" charset="77"/>
                        </a:rPr>
                        <a:t>1.4.2 - Audio Control</a:t>
                      </a:r>
                      <a:endParaRPr lang="en-GB" sz="2000" noProof="0" dirty="0">
                        <a:solidFill>
                          <a:schemeClr val="tx1"/>
                        </a:solidFill>
                        <a:latin typeface="Lato" panose="020F0502020204030203" pitchFamily="34" charset="77"/>
                      </a:endParaRPr>
                    </a:p>
                  </a:txBody>
                  <a:tcPr anchor="ctr">
                    <a:noFill/>
                  </a:tcPr>
                </a:tc>
                <a:tc>
                  <a:txBody>
                    <a:bodyPr/>
                    <a:lstStyle/>
                    <a:p>
                      <a:pPr algn="ctr"/>
                      <a:r>
                        <a:rPr lang="en-GB" sz="2000" noProof="0" dirty="0">
                          <a:solidFill>
                            <a:schemeClr val="tx1"/>
                          </a:solidFill>
                          <a:latin typeface="Lato" panose="020F0502020204030203" pitchFamily="34" charset="77"/>
                        </a:rPr>
                        <a:t>0 %</a:t>
                      </a:r>
                    </a:p>
                  </a:txBody>
                  <a:tcPr anchor="ctr">
                    <a:noFill/>
                  </a:tcPr>
                </a:tc>
                <a:tc>
                  <a:txBody>
                    <a:bodyPr/>
                    <a:lstStyle/>
                    <a:p>
                      <a:pPr algn="ctr"/>
                      <a:r>
                        <a:rPr lang="en-GB" sz="2000" noProof="0" dirty="0">
                          <a:solidFill>
                            <a:schemeClr val="tx1"/>
                          </a:solidFill>
                          <a:latin typeface="Lato" panose="020F0502020204030203" pitchFamily="34" charset="77"/>
                        </a:rPr>
                        <a:t>25 %</a:t>
                      </a:r>
                    </a:p>
                  </a:txBody>
                  <a:tcPr anchor="ctr">
                    <a:noFill/>
                  </a:tcPr>
                </a:tc>
                <a:tc>
                  <a:txBody>
                    <a:bodyPr/>
                    <a:lstStyle/>
                    <a:p>
                      <a:pPr algn="ctr"/>
                      <a:r>
                        <a:rPr lang="en-GB" sz="2000" noProof="0" dirty="0">
                          <a:solidFill>
                            <a:schemeClr val="tx1"/>
                          </a:solidFill>
                          <a:latin typeface="Lato" panose="020F0502020204030203" pitchFamily="34" charset="77"/>
                        </a:rPr>
                        <a:t>0 %</a:t>
                      </a:r>
                    </a:p>
                  </a:txBody>
                  <a:tcPr anchor="ctr">
                    <a:noFill/>
                  </a:tcPr>
                </a:tc>
                <a:tc>
                  <a:txBody>
                    <a:bodyPr/>
                    <a:lstStyle/>
                    <a:p>
                      <a:pPr algn="ctr"/>
                      <a:r>
                        <a:rPr lang="en-GB" sz="2000" noProof="0" dirty="0">
                          <a:solidFill>
                            <a:schemeClr val="tx1"/>
                          </a:solidFill>
                          <a:latin typeface="Lato" panose="020F0502020204030203" pitchFamily="34" charset="77"/>
                        </a:rPr>
                        <a:t>75 %</a:t>
                      </a:r>
                    </a:p>
                  </a:txBody>
                  <a:tcPr anchor="ctr">
                    <a:noFill/>
                  </a:tcPr>
                </a:tc>
                <a:extLst>
                  <a:ext uri="{0D108BD9-81ED-4DB2-BD59-A6C34878D82A}">
                    <a16:rowId xmlns:a16="http://schemas.microsoft.com/office/drawing/2014/main" val="2523290871"/>
                  </a:ext>
                </a:extLst>
              </a:tr>
              <a:tr h="370840">
                <a:tc>
                  <a:txBody>
                    <a:bodyPr/>
                    <a:lstStyle/>
                    <a:p>
                      <a:r>
                        <a:rPr lang="en-GB" sz="2000" dirty="0">
                          <a:latin typeface="Lato" panose="020F0502020204030203" pitchFamily="34" charset="77"/>
                        </a:rPr>
                        <a:t>2.1.2 - No Keyboard Trap</a:t>
                      </a:r>
                      <a:endParaRPr lang="en-GB" sz="2000" noProof="0" dirty="0">
                        <a:solidFill>
                          <a:schemeClr val="tx1"/>
                        </a:solidFill>
                        <a:latin typeface="Lato" panose="020F0502020204030203" pitchFamily="34" charset="77"/>
                      </a:endParaRPr>
                    </a:p>
                  </a:txBody>
                  <a:tcPr anchor="ctr">
                    <a:noFill/>
                  </a:tcPr>
                </a:tc>
                <a:tc>
                  <a:txBody>
                    <a:bodyPr/>
                    <a:lstStyle/>
                    <a:p>
                      <a:pPr algn="ctr"/>
                      <a:r>
                        <a:rPr lang="en-GB" sz="2000" noProof="0" dirty="0">
                          <a:solidFill>
                            <a:schemeClr val="tx1"/>
                          </a:solidFill>
                          <a:latin typeface="Lato" panose="020F0502020204030203" pitchFamily="34" charset="77"/>
                        </a:rPr>
                        <a:t>0 %</a:t>
                      </a:r>
                    </a:p>
                  </a:txBody>
                  <a:tcPr anchor="ctr">
                    <a:noFill/>
                  </a:tcPr>
                </a:tc>
                <a:tc>
                  <a:txBody>
                    <a:bodyPr/>
                    <a:lstStyle/>
                    <a:p>
                      <a:pPr algn="ctr"/>
                      <a:r>
                        <a:rPr lang="en-GB" sz="2000" noProof="0" dirty="0">
                          <a:solidFill>
                            <a:schemeClr val="tx1"/>
                          </a:solidFill>
                          <a:latin typeface="Lato" panose="020F0502020204030203" pitchFamily="34" charset="77"/>
                        </a:rPr>
                        <a:t>100 %</a:t>
                      </a:r>
                    </a:p>
                  </a:txBody>
                  <a:tcPr anchor="ctr">
                    <a:noFill/>
                  </a:tcPr>
                </a:tc>
                <a:tc>
                  <a:txBody>
                    <a:bodyPr/>
                    <a:lstStyle/>
                    <a:p>
                      <a:pPr algn="ctr"/>
                      <a:r>
                        <a:rPr lang="en-GB" sz="2000" noProof="0" dirty="0">
                          <a:solidFill>
                            <a:schemeClr val="tx1"/>
                          </a:solidFill>
                          <a:latin typeface="Lato" panose="020F0502020204030203" pitchFamily="34" charset="77"/>
                        </a:rPr>
                        <a:t>0 %</a:t>
                      </a:r>
                    </a:p>
                  </a:txBody>
                  <a:tcPr anchor="ctr">
                    <a:noFill/>
                  </a:tcPr>
                </a:tc>
                <a:tc>
                  <a:txBody>
                    <a:bodyPr/>
                    <a:lstStyle/>
                    <a:p>
                      <a:pPr algn="ctr"/>
                      <a:r>
                        <a:rPr lang="en-GB" sz="2000" noProof="0" dirty="0">
                          <a:solidFill>
                            <a:schemeClr val="tx1"/>
                          </a:solidFill>
                          <a:latin typeface="Lato" panose="020F0502020204030203" pitchFamily="34" charset="77"/>
                        </a:rPr>
                        <a:t>0 %</a:t>
                      </a:r>
                    </a:p>
                  </a:txBody>
                  <a:tcPr anchor="ctr">
                    <a:noFill/>
                  </a:tcPr>
                </a:tc>
                <a:extLst>
                  <a:ext uri="{0D108BD9-81ED-4DB2-BD59-A6C34878D82A}">
                    <a16:rowId xmlns:a16="http://schemas.microsoft.com/office/drawing/2014/main" val="3679315402"/>
                  </a:ext>
                </a:extLst>
              </a:tr>
              <a:tr h="370840">
                <a:tc>
                  <a:txBody>
                    <a:bodyPr/>
                    <a:lstStyle/>
                    <a:p>
                      <a:r>
                        <a:rPr lang="en-GB" sz="2000" dirty="0">
                          <a:latin typeface="Lato" panose="020F0502020204030203" pitchFamily="34" charset="77"/>
                        </a:rPr>
                        <a:t>2.3.1 - Three Flashes or Below Threshold</a:t>
                      </a:r>
                      <a:endParaRPr lang="en-GB" sz="2000" noProof="0" dirty="0">
                        <a:solidFill>
                          <a:schemeClr val="tx1"/>
                        </a:solidFill>
                        <a:latin typeface="Lato" panose="020F0502020204030203" pitchFamily="34" charset="77"/>
                      </a:endParaRPr>
                    </a:p>
                  </a:txBody>
                  <a:tcPr anchor="ctr">
                    <a:noFill/>
                  </a:tcPr>
                </a:tc>
                <a:tc>
                  <a:txBody>
                    <a:bodyPr/>
                    <a:lstStyle/>
                    <a:p>
                      <a:pPr algn="ctr"/>
                      <a:r>
                        <a:rPr lang="en-GB" sz="2000" noProof="0" dirty="0">
                          <a:solidFill>
                            <a:schemeClr val="tx1"/>
                          </a:solidFill>
                          <a:latin typeface="Lato" panose="020F0502020204030203" pitchFamily="34" charset="77"/>
                        </a:rPr>
                        <a:t>0 %</a:t>
                      </a:r>
                    </a:p>
                  </a:txBody>
                  <a:tcPr anchor="ctr">
                    <a:noFill/>
                  </a:tcPr>
                </a:tc>
                <a:tc>
                  <a:txBody>
                    <a:bodyPr/>
                    <a:lstStyle/>
                    <a:p>
                      <a:pPr algn="ctr"/>
                      <a:r>
                        <a:rPr lang="en-GB" sz="2000" noProof="0" dirty="0">
                          <a:solidFill>
                            <a:schemeClr val="tx1"/>
                          </a:solidFill>
                          <a:latin typeface="Lato" panose="020F0502020204030203" pitchFamily="34" charset="77"/>
                        </a:rPr>
                        <a:t>0 %</a:t>
                      </a:r>
                    </a:p>
                  </a:txBody>
                  <a:tcPr anchor="ctr">
                    <a:noFill/>
                  </a:tcPr>
                </a:tc>
                <a:tc>
                  <a:txBody>
                    <a:bodyPr/>
                    <a:lstStyle/>
                    <a:p>
                      <a:pPr algn="ctr"/>
                      <a:r>
                        <a:rPr lang="en-GB" sz="2000" noProof="0" dirty="0">
                          <a:solidFill>
                            <a:schemeClr val="tx1"/>
                          </a:solidFill>
                          <a:latin typeface="Lato" panose="020F0502020204030203" pitchFamily="34" charset="77"/>
                        </a:rPr>
                        <a:t>0 %</a:t>
                      </a:r>
                    </a:p>
                  </a:txBody>
                  <a:tcPr anchor="ctr">
                    <a:noFill/>
                  </a:tcPr>
                </a:tc>
                <a:tc>
                  <a:txBody>
                    <a:bodyPr/>
                    <a:lstStyle/>
                    <a:p>
                      <a:pPr algn="ctr"/>
                      <a:r>
                        <a:rPr lang="en-GB" sz="2000" noProof="0" dirty="0">
                          <a:solidFill>
                            <a:schemeClr val="tx1"/>
                          </a:solidFill>
                          <a:latin typeface="Lato" panose="020F0502020204030203" pitchFamily="34" charset="77"/>
                        </a:rPr>
                        <a:t>0 %</a:t>
                      </a:r>
                    </a:p>
                  </a:txBody>
                  <a:tcPr anchor="ctr">
                    <a:noFill/>
                  </a:tcPr>
                </a:tc>
                <a:extLst>
                  <a:ext uri="{0D108BD9-81ED-4DB2-BD59-A6C34878D82A}">
                    <a16:rowId xmlns:a16="http://schemas.microsoft.com/office/drawing/2014/main" val="734458850"/>
                  </a:ext>
                </a:extLst>
              </a:tr>
              <a:tr h="370840">
                <a:tc>
                  <a:txBody>
                    <a:bodyPr/>
                    <a:lstStyle/>
                    <a:p>
                      <a:r>
                        <a:rPr lang="en-GB" sz="2000" dirty="0">
                          <a:latin typeface="Lato" panose="020F0502020204030203" pitchFamily="34" charset="77"/>
                        </a:rPr>
                        <a:t>2.2.2 - Pause, Stop, Hide</a:t>
                      </a:r>
                      <a:endParaRPr lang="en-GB" sz="2000" noProof="0" dirty="0">
                        <a:solidFill>
                          <a:schemeClr val="tx1"/>
                        </a:solidFill>
                        <a:latin typeface="Lato" panose="020F0502020204030203" pitchFamily="34" charset="77"/>
                      </a:endParaRPr>
                    </a:p>
                  </a:txBody>
                  <a:tcPr anchor="ctr">
                    <a:noFill/>
                  </a:tcPr>
                </a:tc>
                <a:tc>
                  <a:txBody>
                    <a:bodyPr/>
                    <a:lstStyle/>
                    <a:p>
                      <a:pPr algn="ctr"/>
                      <a:r>
                        <a:rPr lang="en-GB" sz="2000" noProof="0" dirty="0">
                          <a:solidFill>
                            <a:schemeClr val="tx1"/>
                          </a:solidFill>
                          <a:latin typeface="Lato" panose="020F0502020204030203" pitchFamily="34" charset="77"/>
                        </a:rPr>
                        <a:t>0 %</a:t>
                      </a:r>
                    </a:p>
                  </a:txBody>
                  <a:tcPr anchor="ctr">
                    <a:noFill/>
                  </a:tcPr>
                </a:tc>
                <a:tc>
                  <a:txBody>
                    <a:bodyPr/>
                    <a:lstStyle/>
                    <a:p>
                      <a:pPr algn="ctr"/>
                      <a:r>
                        <a:rPr lang="en-GB" sz="2000" noProof="0" dirty="0">
                          <a:solidFill>
                            <a:schemeClr val="tx1"/>
                          </a:solidFill>
                          <a:latin typeface="Lato" panose="020F0502020204030203" pitchFamily="34" charset="77"/>
                        </a:rPr>
                        <a:t>0 %</a:t>
                      </a:r>
                    </a:p>
                  </a:txBody>
                  <a:tcPr anchor="ctr">
                    <a:noFill/>
                  </a:tcPr>
                </a:tc>
                <a:tc>
                  <a:txBody>
                    <a:bodyPr/>
                    <a:lstStyle/>
                    <a:p>
                      <a:pPr algn="ctr"/>
                      <a:r>
                        <a:rPr lang="en-GB" sz="2000" noProof="0" dirty="0">
                          <a:solidFill>
                            <a:schemeClr val="tx1"/>
                          </a:solidFill>
                          <a:latin typeface="Lato" panose="020F0502020204030203" pitchFamily="34" charset="77"/>
                        </a:rPr>
                        <a:t>0 %</a:t>
                      </a:r>
                    </a:p>
                  </a:txBody>
                  <a:tcPr anchor="ctr">
                    <a:noFill/>
                  </a:tcPr>
                </a:tc>
                <a:tc>
                  <a:txBody>
                    <a:bodyPr/>
                    <a:lstStyle/>
                    <a:p>
                      <a:pPr algn="ctr"/>
                      <a:r>
                        <a:rPr lang="en-GB" sz="2000" noProof="0" dirty="0">
                          <a:solidFill>
                            <a:schemeClr val="tx1"/>
                          </a:solidFill>
                          <a:latin typeface="Lato" panose="020F0502020204030203" pitchFamily="34" charset="77"/>
                        </a:rPr>
                        <a:t>0 %</a:t>
                      </a:r>
                    </a:p>
                  </a:txBody>
                  <a:tcPr anchor="ctr">
                    <a:noFill/>
                  </a:tcPr>
                </a:tc>
                <a:extLst>
                  <a:ext uri="{0D108BD9-81ED-4DB2-BD59-A6C34878D82A}">
                    <a16:rowId xmlns:a16="http://schemas.microsoft.com/office/drawing/2014/main" val="2741587898"/>
                  </a:ext>
                </a:extLst>
              </a:tr>
              <a:tr h="370840">
                <a:tc>
                  <a:txBody>
                    <a:bodyPr/>
                    <a:lstStyle/>
                    <a:p>
                      <a:r>
                        <a:rPr lang="en-GB" sz="2000" b="1" noProof="0" dirty="0">
                          <a:solidFill>
                            <a:schemeClr val="tx1"/>
                          </a:solidFill>
                          <a:latin typeface="Lato" panose="020F0502020204030203" pitchFamily="34" charset="77"/>
                        </a:rPr>
                        <a:t>Result</a:t>
                      </a:r>
                    </a:p>
                  </a:txBody>
                  <a:tcPr anchor="ctr">
                    <a:noFill/>
                  </a:tcPr>
                </a:tc>
                <a:tc>
                  <a:txBody>
                    <a:bodyPr/>
                    <a:lstStyle/>
                    <a:p>
                      <a:pPr algn="ctr"/>
                      <a:r>
                        <a:rPr lang="en-GB" sz="2000" b="1" noProof="0" dirty="0">
                          <a:solidFill>
                            <a:schemeClr val="tx1"/>
                          </a:solidFill>
                          <a:latin typeface="Lato" panose="020F0502020204030203" pitchFamily="34" charset="77"/>
                        </a:rPr>
                        <a:t>0 %</a:t>
                      </a:r>
                    </a:p>
                  </a:txBody>
                  <a:tcPr anchor="ctr">
                    <a:noFill/>
                  </a:tcPr>
                </a:tc>
                <a:tc>
                  <a:txBody>
                    <a:bodyPr/>
                    <a:lstStyle/>
                    <a:p>
                      <a:pPr algn="ctr"/>
                      <a:r>
                        <a:rPr lang="en-GB" sz="2000" b="1" noProof="0" dirty="0">
                          <a:solidFill>
                            <a:schemeClr val="tx1"/>
                          </a:solidFill>
                          <a:latin typeface="Lato" panose="020F0502020204030203" pitchFamily="34" charset="77"/>
                        </a:rPr>
                        <a:t>≈ 31 %</a:t>
                      </a:r>
                    </a:p>
                  </a:txBody>
                  <a:tcPr anchor="ctr">
                    <a:noFill/>
                  </a:tcPr>
                </a:tc>
                <a:tc>
                  <a:txBody>
                    <a:bodyPr/>
                    <a:lstStyle/>
                    <a:p>
                      <a:pPr algn="ctr"/>
                      <a:r>
                        <a:rPr lang="en-GB" sz="2000" b="1" noProof="0" dirty="0">
                          <a:solidFill>
                            <a:schemeClr val="tx1"/>
                          </a:solidFill>
                          <a:latin typeface="Lato" panose="020F0502020204030203" pitchFamily="34" charset="77"/>
                        </a:rPr>
                        <a:t>= 0 %</a:t>
                      </a:r>
                    </a:p>
                  </a:txBody>
                  <a:tcPr anchor="ctr">
                    <a:noFill/>
                  </a:tcPr>
                </a:tc>
                <a:tc>
                  <a:txBody>
                    <a:bodyPr/>
                    <a:lstStyle/>
                    <a:p>
                      <a:pPr algn="ctr"/>
                      <a:r>
                        <a:rPr lang="en-GB" sz="2000" b="1" noProof="0" dirty="0">
                          <a:solidFill>
                            <a:schemeClr val="tx1"/>
                          </a:solidFill>
                          <a:latin typeface="Lato" panose="020F0502020204030203" pitchFamily="34" charset="77"/>
                        </a:rPr>
                        <a:t>≈ 19 %</a:t>
                      </a:r>
                    </a:p>
                  </a:txBody>
                  <a:tcPr anchor="ctr">
                    <a:noFill/>
                  </a:tcPr>
                </a:tc>
                <a:extLst>
                  <a:ext uri="{0D108BD9-81ED-4DB2-BD59-A6C34878D82A}">
                    <a16:rowId xmlns:a16="http://schemas.microsoft.com/office/drawing/2014/main" val="391569654"/>
                  </a:ext>
                </a:extLst>
              </a:tr>
            </a:tbl>
          </a:graphicData>
        </a:graphic>
      </p:graphicFrame>
    </p:spTree>
    <p:extLst>
      <p:ext uri="{BB962C8B-B14F-4D97-AF65-F5344CB8AC3E}">
        <p14:creationId xmlns:p14="http://schemas.microsoft.com/office/powerpoint/2010/main" val="3138326505"/>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E6558EE6-0494-FB45-919B-7F4BC9A55EC3}"/>
              </a:ext>
              <a:ext uri="{C183D7F6-B498-43B3-948B-1728B52AA6E4}">
                <adec:decorative xmlns:adec="http://schemas.microsoft.com/office/drawing/2017/decorative" val="1"/>
              </a:ext>
            </a:extLst>
          </p:cNvPr>
          <p:cNvSpPr/>
          <p:nvPr/>
        </p:nvSpPr>
        <p:spPr>
          <a:xfrm>
            <a:off x="0" y="0"/>
            <a:ext cx="12192000" cy="1228726"/>
          </a:xfrm>
          <a:prstGeom prst="rect">
            <a:avLst/>
          </a:prstGeom>
          <a:gradFill>
            <a:gsLst>
              <a:gs pos="0">
                <a:srgbClr val="1A3069"/>
              </a:gs>
              <a:gs pos="81000">
                <a:srgbClr val="1B5E9B"/>
              </a:gs>
              <a:gs pos="100000">
                <a:srgbClr val="1A3069"/>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a:t>	</a:t>
            </a:r>
            <a:endParaRPr lang="en-US" b="1" dirty="0">
              <a:latin typeface="Lato" panose="020F0502020204030203" pitchFamily="34" charset="77"/>
            </a:endParaRPr>
          </a:p>
        </p:txBody>
      </p:sp>
      <p:sp>
        <p:nvSpPr>
          <p:cNvPr id="3" name="Titel 1">
            <a:extLst>
              <a:ext uri="{FF2B5EF4-FFF2-40B4-BE49-F238E27FC236}">
                <a16:creationId xmlns:a16="http://schemas.microsoft.com/office/drawing/2014/main" id="{D1C68CF1-695C-B640-80CB-4DC4D6EE3179}"/>
              </a:ext>
            </a:extLst>
          </p:cNvPr>
          <p:cNvSpPr>
            <a:spLocks noGrp="1"/>
          </p:cNvSpPr>
          <p:nvPr>
            <p:ph type="ctrTitle"/>
          </p:nvPr>
        </p:nvSpPr>
        <p:spPr>
          <a:xfrm>
            <a:off x="898069" y="-1"/>
            <a:ext cx="7935687" cy="1228726"/>
          </a:xfrm>
        </p:spPr>
        <p:txBody>
          <a:bodyPr anchor="ctr">
            <a:normAutofit/>
          </a:bodyPr>
          <a:lstStyle/>
          <a:p>
            <a:pPr algn="l"/>
            <a:r>
              <a:rPr lang="en-US" sz="3200" b="1" dirty="0">
                <a:solidFill>
                  <a:schemeClr val="bg1"/>
                </a:solidFill>
                <a:latin typeface="Lato" panose="020F0502020204030203" pitchFamily="34" charset="77"/>
              </a:rPr>
              <a:t>Results – Showstopper </a:t>
            </a:r>
            <a:r>
              <a:rPr lang="en-US" sz="2400" b="1" dirty="0">
                <a:solidFill>
                  <a:schemeClr val="bg1"/>
                </a:solidFill>
                <a:latin typeface="Lato" panose="020F0502020204030203" pitchFamily="34" charset="77"/>
              </a:rPr>
              <a:t>(3/4)</a:t>
            </a:r>
            <a:endParaRPr lang="en-US" sz="3200" b="1" dirty="0">
              <a:solidFill>
                <a:schemeClr val="bg1"/>
              </a:solidFill>
              <a:latin typeface="Lato" panose="020F0502020204030203" pitchFamily="34" charset="77"/>
            </a:endParaRPr>
          </a:p>
        </p:txBody>
      </p:sp>
      <p:pic>
        <p:nvPicPr>
          <p:cNvPr id="4" name="Grafik 3">
            <a:extLst>
              <a:ext uri="{FF2B5EF4-FFF2-40B4-BE49-F238E27FC236}">
                <a16:creationId xmlns:a16="http://schemas.microsoft.com/office/drawing/2014/main" id="{9739CB50-47DF-0940-A4EF-9A776AA618F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454" y="1789975"/>
            <a:ext cx="5645150" cy="4035113"/>
          </a:xfrm>
          <a:prstGeom prst="rect">
            <a:avLst/>
          </a:prstGeom>
        </p:spPr>
      </p:pic>
      <p:sp>
        <p:nvSpPr>
          <p:cNvPr id="7" name="Textfeld 6">
            <a:extLst>
              <a:ext uri="{FF2B5EF4-FFF2-40B4-BE49-F238E27FC236}">
                <a16:creationId xmlns:a16="http://schemas.microsoft.com/office/drawing/2014/main" id="{ADDB5692-E0F2-E245-99CA-C99DD08963E4}"/>
              </a:ext>
            </a:extLst>
          </p:cNvPr>
          <p:cNvSpPr txBox="1"/>
          <p:nvPr/>
        </p:nvSpPr>
        <p:spPr>
          <a:xfrm>
            <a:off x="391429" y="5986158"/>
            <a:ext cx="5807666" cy="523220"/>
          </a:xfrm>
          <a:prstGeom prst="rect">
            <a:avLst/>
          </a:prstGeom>
          <a:noFill/>
        </p:spPr>
        <p:txBody>
          <a:bodyPr wrap="square" rtlCol="0">
            <a:spAutoFit/>
          </a:bodyPr>
          <a:lstStyle/>
          <a:p>
            <a:r>
              <a:rPr lang="en-GB" sz="1400" dirty="0"/>
              <a:t>Tool: Photosensitive Epilepsy Analysis Tool from Trace Research &amp; Development </a:t>
            </a:r>
            <a:r>
              <a:rPr lang="en-GB" sz="1400" dirty="0" err="1"/>
              <a:t>Center</a:t>
            </a:r>
            <a:r>
              <a:rPr lang="en-GB" sz="1400" dirty="0"/>
              <a:t> (Version 1.6)</a:t>
            </a:r>
          </a:p>
        </p:txBody>
      </p:sp>
      <p:sp>
        <p:nvSpPr>
          <p:cNvPr id="5" name="Rechteck 4">
            <a:extLst>
              <a:ext uri="{FF2B5EF4-FFF2-40B4-BE49-F238E27FC236}">
                <a16:creationId xmlns:a16="http://schemas.microsoft.com/office/drawing/2014/main" id="{07227A15-A68F-614E-B524-E3EB2CB038E2}"/>
              </a:ext>
              <a:ext uri="{C183D7F6-B498-43B3-948B-1728B52AA6E4}">
                <adec:decorative xmlns:adec="http://schemas.microsoft.com/office/drawing/2017/decorative" val="1"/>
              </a:ext>
            </a:extLst>
          </p:cNvPr>
          <p:cNvSpPr/>
          <p:nvPr/>
        </p:nvSpPr>
        <p:spPr>
          <a:xfrm>
            <a:off x="493029" y="1475016"/>
            <a:ext cx="6248400" cy="448310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feld 7">
            <a:extLst>
              <a:ext uri="{FF2B5EF4-FFF2-40B4-BE49-F238E27FC236}">
                <a16:creationId xmlns:a16="http://schemas.microsoft.com/office/drawing/2014/main" id="{9C848128-76C0-E943-8320-0941D77733E9}"/>
              </a:ext>
            </a:extLst>
          </p:cNvPr>
          <p:cNvSpPr txBox="1"/>
          <p:nvPr/>
        </p:nvSpPr>
        <p:spPr>
          <a:xfrm>
            <a:off x="7037613" y="1475016"/>
            <a:ext cx="4797433" cy="1107996"/>
          </a:xfrm>
          <a:prstGeom prst="rect">
            <a:avLst/>
          </a:prstGeom>
          <a:noFill/>
        </p:spPr>
        <p:txBody>
          <a:bodyPr wrap="square" rtlCol="0">
            <a:spAutoFit/>
          </a:bodyPr>
          <a:lstStyle/>
          <a:p>
            <a:r>
              <a:rPr lang="en-GB" sz="2200" b="1" dirty="0">
                <a:latin typeface="Lato" panose="020F0502020204030203" pitchFamily="34" charset="77"/>
              </a:rPr>
              <a:t>No overlay tool automatically stopped the flickering, therefore they all failed</a:t>
            </a:r>
          </a:p>
        </p:txBody>
      </p:sp>
    </p:spTree>
    <p:extLst>
      <p:ext uri="{BB962C8B-B14F-4D97-AF65-F5344CB8AC3E}">
        <p14:creationId xmlns:p14="http://schemas.microsoft.com/office/powerpoint/2010/main" val="2989449989"/>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E6558EE6-0494-FB45-919B-7F4BC9A55EC3}"/>
              </a:ext>
              <a:ext uri="{C183D7F6-B498-43B3-948B-1728B52AA6E4}">
                <adec:decorative xmlns:adec="http://schemas.microsoft.com/office/drawing/2017/decorative" val="1"/>
              </a:ext>
            </a:extLst>
          </p:cNvPr>
          <p:cNvSpPr/>
          <p:nvPr/>
        </p:nvSpPr>
        <p:spPr>
          <a:xfrm>
            <a:off x="0" y="0"/>
            <a:ext cx="12192000" cy="1228726"/>
          </a:xfrm>
          <a:prstGeom prst="rect">
            <a:avLst/>
          </a:prstGeom>
          <a:gradFill>
            <a:gsLst>
              <a:gs pos="0">
                <a:srgbClr val="1A3069"/>
              </a:gs>
              <a:gs pos="81000">
                <a:srgbClr val="1B5E9B"/>
              </a:gs>
              <a:gs pos="100000">
                <a:srgbClr val="1A3069"/>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a:t>	</a:t>
            </a:r>
            <a:endParaRPr lang="en-US" b="1" dirty="0">
              <a:latin typeface="Lato" panose="020F0502020204030203" pitchFamily="34" charset="77"/>
            </a:endParaRPr>
          </a:p>
        </p:txBody>
      </p:sp>
      <p:sp>
        <p:nvSpPr>
          <p:cNvPr id="13" name="Rechteck 12">
            <a:extLst>
              <a:ext uri="{FF2B5EF4-FFF2-40B4-BE49-F238E27FC236}">
                <a16:creationId xmlns:a16="http://schemas.microsoft.com/office/drawing/2014/main" id="{6083A892-D71D-3747-AA9E-993A0A772CA9}"/>
              </a:ext>
              <a:ext uri="{C183D7F6-B498-43B3-948B-1728B52AA6E4}">
                <adec:decorative xmlns:adec="http://schemas.microsoft.com/office/drawing/2017/decorative" val="1"/>
              </a:ext>
            </a:extLst>
          </p:cNvPr>
          <p:cNvSpPr/>
          <p:nvPr/>
        </p:nvSpPr>
        <p:spPr>
          <a:xfrm>
            <a:off x="6294517" y="2191872"/>
            <a:ext cx="5086192" cy="3766244"/>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9">
            <a:extLst>
              <a:ext uri="{FF2B5EF4-FFF2-40B4-BE49-F238E27FC236}">
                <a16:creationId xmlns:a16="http://schemas.microsoft.com/office/drawing/2014/main" id="{692B7D12-51D9-8046-91BB-6C112394EEAF}"/>
              </a:ext>
              <a:ext uri="{C183D7F6-B498-43B3-948B-1728B52AA6E4}">
                <adec:decorative xmlns:adec="http://schemas.microsoft.com/office/drawing/2017/decorative" val="1"/>
              </a:ext>
            </a:extLst>
          </p:cNvPr>
          <p:cNvSpPr/>
          <p:nvPr/>
        </p:nvSpPr>
        <p:spPr>
          <a:xfrm>
            <a:off x="672353" y="2191872"/>
            <a:ext cx="5086192" cy="3766244"/>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itel 1">
            <a:extLst>
              <a:ext uri="{FF2B5EF4-FFF2-40B4-BE49-F238E27FC236}">
                <a16:creationId xmlns:a16="http://schemas.microsoft.com/office/drawing/2014/main" id="{D1C68CF1-695C-B640-80CB-4DC4D6EE3179}"/>
              </a:ext>
            </a:extLst>
          </p:cNvPr>
          <p:cNvSpPr>
            <a:spLocks noGrp="1"/>
          </p:cNvSpPr>
          <p:nvPr>
            <p:ph type="ctrTitle"/>
          </p:nvPr>
        </p:nvSpPr>
        <p:spPr>
          <a:xfrm>
            <a:off x="898069" y="-1"/>
            <a:ext cx="7935687" cy="1228726"/>
          </a:xfrm>
        </p:spPr>
        <p:txBody>
          <a:bodyPr anchor="ctr">
            <a:normAutofit/>
          </a:bodyPr>
          <a:lstStyle/>
          <a:p>
            <a:pPr algn="l"/>
            <a:r>
              <a:rPr lang="en-US" sz="3200" b="1" dirty="0">
                <a:solidFill>
                  <a:schemeClr val="bg1"/>
                </a:solidFill>
                <a:latin typeface="Lato" panose="020F0502020204030203" pitchFamily="34" charset="77"/>
              </a:rPr>
              <a:t>Results – Showstopper </a:t>
            </a:r>
            <a:r>
              <a:rPr lang="en-US" sz="2400" b="1" dirty="0">
                <a:solidFill>
                  <a:schemeClr val="bg1"/>
                </a:solidFill>
                <a:latin typeface="Lato" panose="020F0502020204030203" pitchFamily="34" charset="77"/>
              </a:rPr>
              <a:t>(4/4)</a:t>
            </a:r>
            <a:endParaRPr lang="en-US" sz="3200" b="1" dirty="0">
              <a:solidFill>
                <a:schemeClr val="bg1"/>
              </a:solidFill>
              <a:latin typeface="Lato" panose="020F0502020204030203" pitchFamily="34" charset="77"/>
            </a:endParaRPr>
          </a:p>
        </p:txBody>
      </p:sp>
      <p:sp>
        <p:nvSpPr>
          <p:cNvPr id="12" name="Abgerundetes Rechteck 11">
            <a:extLst>
              <a:ext uri="{FF2B5EF4-FFF2-40B4-BE49-F238E27FC236}">
                <a16:creationId xmlns:a16="http://schemas.microsoft.com/office/drawing/2014/main" id="{2A0B5789-F7CF-3648-8251-7FFB19C84B92}"/>
              </a:ext>
            </a:extLst>
          </p:cNvPr>
          <p:cNvSpPr/>
          <p:nvPr/>
        </p:nvSpPr>
        <p:spPr>
          <a:xfrm>
            <a:off x="2064883" y="1809582"/>
            <a:ext cx="2293415" cy="613359"/>
          </a:xfrm>
          <a:prstGeom prst="roundRect">
            <a:avLst/>
          </a:prstGeom>
          <a:solidFill>
            <a:schemeClr val="bg1"/>
          </a:solidFill>
          <a:ln>
            <a:noFill/>
          </a:ln>
          <a:effectLst>
            <a:outerShdw blurRad="253849" dist="38100" dir="5400000" sx="102514" sy="102514" algn="t" rotWithShape="0">
              <a:schemeClr val="tx1">
                <a:lumMod val="50000"/>
                <a:lumOff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200" b="1" dirty="0">
                <a:solidFill>
                  <a:schemeClr val="tx1"/>
                </a:solidFill>
                <a:latin typeface="Lato" panose="020F0502020204030203" pitchFamily="34" charset="77"/>
              </a:rPr>
              <a:t>Initial </a:t>
            </a:r>
          </a:p>
        </p:txBody>
      </p:sp>
      <p:pic>
        <p:nvPicPr>
          <p:cNvPr id="8" name="Grafik 7" descr="The flickering content in its original state">
            <a:extLst>
              <a:ext uri="{FF2B5EF4-FFF2-40B4-BE49-F238E27FC236}">
                <a16:creationId xmlns:a16="http://schemas.microsoft.com/office/drawing/2014/main" id="{4CEB8A8A-9EF2-AE49-9666-0EF7BA5ED797}"/>
              </a:ext>
            </a:extLst>
          </p:cNvPr>
          <p:cNvPicPr>
            <a:picLocks noChangeAspect="1"/>
          </p:cNvPicPr>
          <p:nvPr/>
        </p:nvPicPr>
        <p:blipFill rotWithShape="1">
          <a:blip r:embed="rId3">
            <a:extLst>
              <a:ext uri="{28A0092B-C50C-407E-A947-70E740481C1C}">
                <a14:useLocalDpi xmlns:a14="http://schemas.microsoft.com/office/drawing/2010/main" val="0"/>
              </a:ext>
            </a:extLst>
          </a:blip>
          <a:srcRect l="946" t="4549" r="50105" b="4504"/>
          <a:stretch/>
        </p:blipFill>
        <p:spPr>
          <a:xfrm>
            <a:off x="811291" y="2562197"/>
            <a:ext cx="4800600" cy="3186954"/>
          </a:xfrm>
          <a:prstGeom prst="rect">
            <a:avLst/>
          </a:prstGeom>
        </p:spPr>
      </p:pic>
      <p:sp>
        <p:nvSpPr>
          <p:cNvPr id="14" name="Abgerundetes Rechteck 13">
            <a:extLst>
              <a:ext uri="{FF2B5EF4-FFF2-40B4-BE49-F238E27FC236}">
                <a16:creationId xmlns:a16="http://schemas.microsoft.com/office/drawing/2014/main" id="{CF1AA8B1-9962-9A4A-B576-D206331AF437}"/>
              </a:ext>
            </a:extLst>
          </p:cNvPr>
          <p:cNvSpPr/>
          <p:nvPr/>
        </p:nvSpPr>
        <p:spPr>
          <a:xfrm>
            <a:off x="6433456" y="1909481"/>
            <a:ext cx="4800600" cy="513460"/>
          </a:xfrm>
          <a:prstGeom prst="roundRect">
            <a:avLst/>
          </a:prstGeom>
          <a:solidFill>
            <a:schemeClr val="bg1"/>
          </a:solidFill>
          <a:ln>
            <a:noFill/>
          </a:ln>
          <a:effectLst>
            <a:outerShdw blurRad="253849" dist="38100" dir="5400000" sx="102514" sy="102514" algn="t" rotWithShape="0">
              <a:schemeClr val="tx1">
                <a:lumMod val="50000"/>
                <a:lumOff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200" b="1" dirty="0">
                <a:solidFill>
                  <a:schemeClr val="tx1"/>
                </a:solidFill>
                <a:latin typeface="Lato" panose="020F0502020204030203" pitchFamily="34" charset="77"/>
              </a:rPr>
              <a:t>Vision </a:t>
            </a:r>
            <a:r>
              <a:rPr lang="de-DE" sz="2200" b="1" dirty="0" err="1">
                <a:solidFill>
                  <a:schemeClr val="tx1"/>
                </a:solidFill>
                <a:latin typeface="Lato" panose="020F0502020204030203" pitchFamily="34" charset="77"/>
              </a:rPr>
              <a:t>Impaired</a:t>
            </a:r>
            <a:r>
              <a:rPr lang="de-DE" sz="2200" b="1" dirty="0">
                <a:solidFill>
                  <a:schemeClr val="tx1"/>
                </a:solidFill>
                <a:latin typeface="Lato" panose="020F0502020204030203" pitchFamily="34" charset="77"/>
              </a:rPr>
              <a:t> Profile (</a:t>
            </a:r>
            <a:r>
              <a:rPr lang="de-DE" sz="2200" b="1" dirty="0" err="1">
                <a:solidFill>
                  <a:schemeClr val="tx1"/>
                </a:solidFill>
                <a:latin typeface="Lato" panose="020F0502020204030203" pitchFamily="34" charset="77"/>
              </a:rPr>
              <a:t>accessiBe</a:t>
            </a:r>
            <a:r>
              <a:rPr lang="de-DE" sz="2200" b="1" dirty="0">
                <a:solidFill>
                  <a:schemeClr val="tx1"/>
                </a:solidFill>
                <a:latin typeface="Lato" panose="020F0502020204030203" pitchFamily="34" charset="77"/>
              </a:rPr>
              <a:t>)</a:t>
            </a:r>
          </a:p>
        </p:txBody>
      </p:sp>
      <p:pic>
        <p:nvPicPr>
          <p:cNvPr id="9" name="Grafik 8" descr="The flickering content is displayed larger and with bolder colours by accessiBe's Vision Impaired Profile, making it even more dangerous. The profile does not stop the animation.">
            <a:extLst>
              <a:ext uri="{FF2B5EF4-FFF2-40B4-BE49-F238E27FC236}">
                <a16:creationId xmlns:a16="http://schemas.microsoft.com/office/drawing/2014/main" id="{E7239C69-ADD1-4642-B9FA-564F0F377C6D}"/>
              </a:ext>
            </a:extLst>
          </p:cNvPr>
          <p:cNvPicPr>
            <a:picLocks noChangeAspect="1"/>
          </p:cNvPicPr>
          <p:nvPr/>
        </p:nvPicPr>
        <p:blipFill rotWithShape="1">
          <a:blip r:embed="rId3">
            <a:extLst>
              <a:ext uri="{28A0092B-C50C-407E-A947-70E740481C1C}">
                <a14:useLocalDpi xmlns:a14="http://schemas.microsoft.com/office/drawing/2010/main" val="0"/>
              </a:ext>
            </a:extLst>
          </a:blip>
          <a:srcRect l="50169" t="4526" r="882" b="4526"/>
          <a:stretch/>
        </p:blipFill>
        <p:spPr>
          <a:xfrm>
            <a:off x="6433456" y="2562197"/>
            <a:ext cx="4800600" cy="3186954"/>
          </a:xfrm>
          <a:prstGeom prst="rect">
            <a:avLst/>
          </a:prstGeom>
        </p:spPr>
      </p:pic>
    </p:spTree>
    <p:extLst>
      <p:ext uri="{BB962C8B-B14F-4D97-AF65-F5344CB8AC3E}">
        <p14:creationId xmlns:p14="http://schemas.microsoft.com/office/powerpoint/2010/main" val="4105188373"/>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E6558EE6-0494-FB45-919B-7F4BC9A55EC3}"/>
              </a:ext>
              <a:ext uri="{C183D7F6-B498-43B3-948B-1728B52AA6E4}">
                <adec:decorative xmlns:adec="http://schemas.microsoft.com/office/drawing/2017/decorative" val="1"/>
              </a:ext>
            </a:extLst>
          </p:cNvPr>
          <p:cNvSpPr/>
          <p:nvPr/>
        </p:nvSpPr>
        <p:spPr>
          <a:xfrm>
            <a:off x="0" y="0"/>
            <a:ext cx="12192000" cy="1228726"/>
          </a:xfrm>
          <a:prstGeom prst="rect">
            <a:avLst/>
          </a:prstGeom>
          <a:gradFill>
            <a:gsLst>
              <a:gs pos="0">
                <a:srgbClr val="1A3069"/>
              </a:gs>
              <a:gs pos="81000">
                <a:srgbClr val="1B5E9B"/>
              </a:gs>
              <a:gs pos="100000">
                <a:srgbClr val="1A3069"/>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a:t>	</a:t>
            </a:r>
            <a:endParaRPr lang="en-US" b="1" dirty="0">
              <a:latin typeface="Lato" panose="020F0502020204030203" pitchFamily="34" charset="77"/>
            </a:endParaRPr>
          </a:p>
        </p:txBody>
      </p:sp>
      <p:sp>
        <p:nvSpPr>
          <p:cNvPr id="3" name="Titel 1">
            <a:extLst>
              <a:ext uri="{FF2B5EF4-FFF2-40B4-BE49-F238E27FC236}">
                <a16:creationId xmlns:a16="http://schemas.microsoft.com/office/drawing/2014/main" id="{D1C68CF1-695C-B640-80CB-4DC4D6EE3179}"/>
              </a:ext>
            </a:extLst>
          </p:cNvPr>
          <p:cNvSpPr>
            <a:spLocks noGrp="1"/>
          </p:cNvSpPr>
          <p:nvPr>
            <p:ph type="ctrTitle"/>
          </p:nvPr>
        </p:nvSpPr>
        <p:spPr>
          <a:xfrm>
            <a:off x="898070" y="-1"/>
            <a:ext cx="5943209" cy="1228726"/>
          </a:xfrm>
        </p:spPr>
        <p:txBody>
          <a:bodyPr anchor="ctr">
            <a:normAutofit/>
          </a:bodyPr>
          <a:lstStyle/>
          <a:p>
            <a:pPr algn="l"/>
            <a:r>
              <a:rPr lang="en-US" sz="3200" b="1" dirty="0">
                <a:solidFill>
                  <a:schemeClr val="bg1"/>
                </a:solidFill>
                <a:latin typeface="Lato" panose="020F0502020204030203" pitchFamily="34" charset="77"/>
              </a:rPr>
              <a:t>Discussion </a:t>
            </a:r>
            <a:r>
              <a:rPr lang="en-US" sz="2400" b="1" dirty="0">
                <a:solidFill>
                  <a:schemeClr val="bg1"/>
                </a:solidFill>
                <a:latin typeface="Lato" panose="020F0502020204030203" pitchFamily="34" charset="77"/>
              </a:rPr>
              <a:t>(1/2)</a:t>
            </a:r>
            <a:endParaRPr lang="en-US" sz="3200" b="1" dirty="0">
              <a:solidFill>
                <a:schemeClr val="bg1"/>
              </a:solidFill>
              <a:latin typeface="Lato" panose="020F0502020204030203" pitchFamily="34" charset="77"/>
            </a:endParaRPr>
          </a:p>
        </p:txBody>
      </p:sp>
      <p:sp>
        <p:nvSpPr>
          <p:cNvPr id="4" name="Textfeld 3">
            <a:extLst>
              <a:ext uri="{FF2B5EF4-FFF2-40B4-BE49-F238E27FC236}">
                <a16:creationId xmlns:a16="http://schemas.microsoft.com/office/drawing/2014/main" id="{7AC36EFF-B4F3-4248-BF66-19C3D88AE947}"/>
              </a:ext>
            </a:extLst>
          </p:cNvPr>
          <p:cNvSpPr txBox="1"/>
          <p:nvPr/>
        </p:nvSpPr>
        <p:spPr>
          <a:xfrm>
            <a:off x="3307977" y="1367440"/>
            <a:ext cx="5186740" cy="430887"/>
          </a:xfrm>
          <a:prstGeom prst="rect">
            <a:avLst/>
          </a:prstGeom>
          <a:noFill/>
        </p:spPr>
        <p:txBody>
          <a:bodyPr wrap="square" rtlCol="0">
            <a:spAutoFit/>
          </a:bodyPr>
          <a:lstStyle/>
          <a:p>
            <a:pPr algn="ctr"/>
            <a:r>
              <a:rPr lang="en-GB" sz="2200" b="1" dirty="0">
                <a:latin typeface="Lato" panose="020F0502020204030203" pitchFamily="34" charset="77"/>
              </a:rPr>
              <a:t>Assumptions for manual adjustments</a:t>
            </a:r>
          </a:p>
        </p:txBody>
      </p:sp>
      <p:sp>
        <p:nvSpPr>
          <p:cNvPr id="5" name="Textfeld 4">
            <a:extLst>
              <a:ext uri="{FF2B5EF4-FFF2-40B4-BE49-F238E27FC236}">
                <a16:creationId xmlns:a16="http://schemas.microsoft.com/office/drawing/2014/main" id="{22E015D9-9A35-6F43-8D2C-5968A3EB3267}"/>
              </a:ext>
            </a:extLst>
          </p:cNvPr>
          <p:cNvSpPr txBox="1"/>
          <p:nvPr/>
        </p:nvSpPr>
        <p:spPr>
          <a:xfrm>
            <a:off x="3307977" y="1798327"/>
            <a:ext cx="5186740" cy="430887"/>
          </a:xfrm>
          <a:prstGeom prst="rect">
            <a:avLst/>
          </a:prstGeom>
          <a:noFill/>
        </p:spPr>
        <p:txBody>
          <a:bodyPr wrap="square" rtlCol="0">
            <a:spAutoFit/>
          </a:bodyPr>
          <a:lstStyle/>
          <a:p>
            <a:pPr algn="ctr"/>
            <a:r>
              <a:rPr lang="en-GB" sz="2200" dirty="0">
                <a:latin typeface="Lato" panose="020F0502020204030203" pitchFamily="34" charset="77"/>
              </a:rPr>
              <a:t>The site owner knows</a:t>
            </a:r>
          </a:p>
        </p:txBody>
      </p:sp>
      <p:sp>
        <p:nvSpPr>
          <p:cNvPr id="13" name="Textfeld 12">
            <a:extLst>
              <a:ext uri="{FF2B5EF4-FFF2-40B4-BE49-F238E27FC236}">
                <a16:creationId xmlns:a16="http://schemas.microsoft.com/office/drawing/2014/main" id="{4118C12F-614E-0D4D-AAC9-B873C164FC66}"/>
              </a:ext>
            </a:extLst>
          </p:cNvPr>
          <p:cNvSpPr txBox="1"/>
          <p:nvPr/>
        </p:nvSpPr>
        <p:spPr>
          <a:xfrm>
            <a:off x="503369" y="2398620"/>
            <a:ext cx="4211813" cy="707886"/>
          </a:xfrm>
          <a:prstGeom prst="rect">
            <a:avLst/>
          </a:prstGeom>
          <a:noFill/>
        </p:spPr>
        <p:txBody>
          <a:bodyPr wrap="square" rtlCol="0">
            <a:spAutoFit/>
          </a:bodyPr>
          <a:lstStyle/>
          <a:p>
            <a:r>
              <a:rPr lang="en-GB" sz="2000" dirty="0">
                <a:latin typeface="Lato" panose="020F0502020204030203" pitchFamily="34" charset="77"/>
              </a:rPr>
              <a:t>Where the failures are and why they are indeed failures</a:t>
            </a:r>
          </a:p>
        </p:txBody>
      </p:sp>
      <p:pic>
        <p:nvPicPr>
          <p:cNvPr id="7" name="Grafik 6" descr="UserWays ARIA Editor">
            <a:extLst>
              <a:ext uri="{FF2B5EF4-FFF2-40B4-BE49-F238E27FC236}">
                <a16:creationId xmlns:a16="http://schemas.microsoft.com/office/drawing/2014/main" id="{221FF4AB-7EB9-BF41-91DC-EA2A620DBE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956" y="3233901"/>
            <a:ext cx="4317177" cy="2795651"/>
          </a:xfrm>
          <a:prstGeom prst="rect">
            <a:avLst/>
          </a:prstGeom>
        </p:spPr>
      </p:pic>
      <p:sp>
        <p:nvSpPr>
          <p:cNvPr id="8" name="Rechteck 7">
            <a:extLst>
              <a:ext uri="{FF2B5EF4-FFF2-40B4-BE49-F238E27FC236}">
                <a16:creationId xmlns:a16="http://schemas.microsoft.com/office/drawing/2014/main" id="{48BE0C57-8F79-7448-853C-4A381C93CD0B}"/>
              </a:ext>
              <a:ext uri="{C183D7F6-B498-43B3-948B-1728B52AA6E4}">
                <adec:decorative xmlns:adec="http://schemas.microsoft.com/office/drawing/2017/decorative" val="1"/>
              </a:ext>
            </a:extLst>
          </p:cNvPr>
          <p:cNvSpPr/>
          <p:nvPr/>
        </p:nvSpPr>
        <p:spPr>
          <a:xfrm>
            <a:off x="561759" y="3088121"/>
            <a:ext cx="4561572" cy="3087212"/>
          </a:xfrm>
          <a:prstGeom prst="rect">
            <a:avLst/>
          </a:prstGeom>
          <a:no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Textfeld 8">
            <a:extLst>
              <a:ext uri="{FF2B5EF4-FFF2-40B4-BE49-F238E27FC236}">
                <a16:creationId xmlns:a16="http://schemas.microsoft.com/office/drawing/2014/main" id="{E25DBF5B-DEE9-394E-A0B6-B349E77EDAFF}"/>
              </a:ext>
            </a:extLst>
          </p:cNvPr>
          <p:cNvSpPr txBox="1"/>
          <p:nvPr/>
        </p:nvSpPr>
        <p:spPr>
          <a:xfrm>
            <a:off x="467763" y="6237163"/>
            <a:ext cx="3606800" cy="461665"/>
          </a:xfrm>
          <a:prstGeom prst="rect">
            <a:avLst/>
          </a:prstGeom>
          <a:noFill/>
        </p:spPr>
        <p:txBody>
          <a:bodyPr wrap="square" rtlCol="0">
            <a:spAutoFit/>
          </a:bodyPr>
          <a:lstStyle/>
          <a:p>
            <a:r>
              <a:rPr lang="en-US" sz="1200" dirty="0">
                <a:latin typeface="Lato" panose="020F0502020204030203" pitchFamily="34" charset="77"/>
              </a:rPr>
              <a:t>Source: </a:t>
            </a:r>
            <a:r>
              <a:rPr lang="en-US" sz="1200" dirty="0" err="1">
                <a:latin typeface="Lato" panose="020F0502020204030203" pitchFamily="34" charset="77"/>
              </a:rPr>
              <a:t>UserWay</a:t>
            </a:r>
            <a:r>
              <a:rPr lang="en-US" sz="1200" dirty="0">
                <a:latin typeface="Lato" panose="020F0502020204030203" pitchFamily="34" charset="77"/>
              </a:rPr>
              <a:t> ARIA Editor</a:t>
            </a:r>
            <a:r>
              <a:rPr lang="de-DE" sz="1200" dirty="0"/>
              <a:t> </a:t>
            </a:r>
            <a:endParaRPr lang="en-US" sz="1200" dirty="0">
              <a:latin typeface="Lato" panose="020F0502020204030203" pitchFamily="34" charset="77"/>
            </a:endParaRPr>
          </a:p>
          <a:p>
            <a:r>
              <a:rPr lang="en-US" sz="1200" dirty="0">
                <a:latin typeface="Lato" panose="020F0502020204030203" pitchFamily="34" charset="77"/>
              </a:rPr>
              <a:t>Taken: 08.11.21  </a:t>
            </a:r>
          </a:p>
        </p:txBody>
      </p:sp>
      <p:sp>
        <p:nvSpPr>
          <p:cNvPr id="14" name="Textfeld 13">
            <a:extLst>
              <a:ext uri="{FF2B5EF4-FFF2-40B4-BE49-F238E27FC236}">
                <a16:creationId xmlns:a16="http://schemas.microsoft.com/office/drawing/2014/main" id="{86FB7BDF-1A6A-EA49-9523-63B28E635846}"/>
              </a:ext>
            </a:extLst>
          </p:cNvPr>
          <p:cNvSpPr txBox="1"/>
          <p:nvPr/>
        </p:nvSpPr>
        <p:spPr>
          <a:xfrm>
            <a:off x="5411254" y="2648776"/>
            <a:ext cx="4211813" cy="400110"/>
          </a:xfrm>
          <a:prstGeom prst="rect">
            <a:avLst/>
          </a:prstGeom>
          <a:noFill/>
        </p:spPr>
        <p:txBody>
          <a:bodyPr wrap="square" rtlCol="0">
            <a:spAutoFit/>
          </a:bodyPr>
          <a:lstStyle/>
          <a:p>
            <a:r>
              <a:rPr lang="en-GB" sz="2000" dirty="0">
                <a:latin typeface="Lato" panose="020F0502020204030203" pitchFamily="34" charset="77"/>
              </a:rPr>
              <a:t>How to fix them correctly</a:t>
            </a:r>
          </a:p>
        </p:txBody>
      </p:sp>
      <p:pic>
        <p:nvPicPr>
          <p:cNvPr id="10" name="Grafik 9" descr="EqualWebs Alternative Text Editor">
            <a:extLst>
              <a:ext uri="{FF2B5EF4-FFF2-40B4-BE49-F238E27FC236}">
                <a16:creationId xmlns:a16="http://schemas.microsoft.com/office/drawing/2014/main" id="{9BC4E8A5-1FB0-4A40-88FF-085CB3CC26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3258" y="3104284"/>
            <a:ext cx="5924786" cy="2942670"/>
          </a:xfrm>
          <a:prstGeom prst="rect">
            <a:avLst/>
          </a:prstGeom>
        </p:spPr>
      </p:pic>
      <p:sp>
        <p:nvSpPr>
          <p:cNvPr id="11" name="Rechteck 10">
            <a:extLst>
              <a:ext uri="{FF2B5EF4-FFF2-40B4-BE49-F238E27FC236}">
                <a16:creationId xmlns:a16="http://schemas.microsoft.com/office/drawing/2014/main" id="{DB9D673B-4D93-674B-AA40-2669743EC259}"/>
              </a:ext>
              <a:ext uri="{C183D7F6-B498-43B3-948B-1728B52AA6E4}">
                <adec:decorative xmlns:adec="http://schemas.microsoft.com/office/drawing/2017/decorative" val="1"/>
              </a:ext>
            </a:extLst>
          </p:cNvPr>
          <p:cNvSpPr/>
          <p:nvPr/>
        </p:nvSpPr>
        <p:spPr>
          <a:xfrm>
            <a:off x="5420379" y="3079663"/>
            <a:ext cx="6308593" cy="3093845"/>
          </a:xfrm>
          <a:prstGeom prst="rect">
            <a:avLst/>
          </a:prstGeom>
          <a:no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Textfeld 11">
            <a:extLst>
              <a:ext uri="{FF2B5EF4-FFF2-40B4-BE49-F238E27FC236}">
                <a16:creationId xmlns:a16="http://schemas.microsoft.com/office/drawing/2014/main" id="{768B1589-C4B0-B94F-A13F-A9B60D790BE2}"/>
              </a:ext>
            </a:extLst>
          </p:cNvPr>
          <p:cNvSpPr txBox="1"/>
          <p:nvPr/>
        </p:nvSpPr>
        <p:spPr>
          <a:xfrm>
            <a:off x="5420379" y="6237162"/>
            <a:ext cx="3606800" cy="461665"/>
          </a:xfrm>
          <a:prstGeom prst="rect">
            <a:avLst/>
          </a:prstGeom>
          <a:noFill/>
        </p:spPr>
        <p:txBody>
          <a:bodyPr wrap="square" rtlCol="0">
            <a:spAutoFit/>
          </a:bodyPr>
          <a:lstStyle/>
          <a:p>
            <a:r>
              <a:rPr lang="en-US" sz="1200" dirty="0">
                <a:latin typeface="Lato" panose="020F0502020204030203" pitchFamily="34" charset="77"/>
              </a:rPr>
              <a:t>Source: </a:t>
            </a:r>
            <a:r>
              <a:rPr lang="en-US" sz="1200" dirty="0" err="1">
                <a:latin typeface="Lato" panose="020F0502020204030203" pitchFamily="34" charset="77"/>
              </a:rPr>
              <a:t>EqualWebs</a:t>
            </a:r>
            <a:r>
              <a:rPr lang="en-US" sz="1200" dirty="0">
                <a:latin typeface="Lato" panose="020F0502020204030203" pitchFamily="34" charset="77"/>
              </a:rPr>
              <a:t> Alternative Text Editor </a:t>
            </a:r>
          </a:p>
          <a:p>
            <a:r>
              <a:rPr lang="en-US" sz="1200" dirty="0">
                <a:latin typeface="Lato" panose="020F0502020204030203" pitchFamily="34" charset="77"/>
              </a:rPr>
              <a:t>Taken: 22.10.21  </a:t>
            </a:r>
          </a:p>
        </p:txBody>
      </p:sp>
    </p:spTree>
    <p:extLst>
      <p:ext uri="{BB962C8B-B14F-4D97-AF65-F5344CB8AC3E}">
        <p14:creationId xmlns:p14="http://schemas.microsoft.com/office/powerpoint/2010/main" val="22167410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P spid="8" grpId="0" animBg="1"/>
      <p:bldP spid="9" grpId="0"/>
      <p:bldP spid="14" grpId="0"/>
      <p:bldP spid="11" grpId="0" animBg="1"/>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E6558EE6-0494-FB45-919B-7F4BC9A55EC3}"/>
              </a:ext>
              <a:ext uri="{C183D7F6-B498-43B3-948B-1728B52AA6E4}">
                <adec:decorative xmlns:adec="http://schemas.microsoft.com/office/drawing/2017/decorative" val="1"/>
              </a:ext>
            </a:extLst>
          </p:cNvPr>
          <p:cNvSpPr/>
          <p:nvPr/>
        </p:nvSpPr>
        <p:spPr>
          <a:xfrm>
            <a:off x="0" y="0"/>
            <a:ext cx="12192000" cy="1228726"/>
          </a:xfrm>
          <a:prstGeom prst="rect">
            <a:avLst/>
          </a:prstGeom>
          <a:gradFill>
            <a:gsLst>
              <a:gs pos="0">
                <a:srgbClr val="1A3069"/>
              </a:gs>
              <a:gs pos="81000">
                <a:srgbClr val="1B5E9B"/>
              </a:gs>
              <a:gs pos="100000">
                <a:srgbClr val="1A3069"/>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a:t>	</a:t>
            </a:r>
            <a:endParaRPr lang="en-US" b="1" dirty="0">
              <a:latin typeface="Lato" panose="020F0502020204030203" pitchFamily="34" charset="77"/>
            </a:endParaRPr>
          </a:p>
        </p:txBody>
      </p:sp>
      <p:sp>
        <p:nvSpPr>
          <p:cNvPr id="3" name="Titel 1">
            <a:extLst>
              <a:ext uri="{FF2B5EF4-FFF2-40B4-BE49-F238E27FC236}">
                <a16:creationId xmlns:a16="http://schemas.microsoft.com/office/drawing/2014/main" id="{D1C68CF1-695C-B640-80CB-4DC4D6EE3179}"/>
              </a:ext>
            </a:extLst>
          </p:cNvPr>
          <p:cNvSpPr>
            <a:spLocks noGrp="1"/>
          </p:cNvSpPr>
          <p:nvPr>
            <p:ph type="ctrTitle"/>
          </p:nvPr>
        </p:nvSpPr>
        <p:spPr>
          <a:xfrm>
            <a:off x="898070" y="-1"/>
            <a:ext cx="5943209" cy="1228726"/>
          </a:xfrm>
        </p:spPr>
        <p:txBody>
          <a:bodyPr anchor="ctr">
            <a:normAutofit/>
          </a:bodyPr>
          <a:lstStyle/>
          <a:p>
            <a:pPr algn="l"/>
            <a:r>
              <a:rPr lang="en-US" sz="3200" b="1" dirty="0">
                <a:solidFill>
                  <a:schemeClr val="bg1"/>
                </a:solidFill>
                <a:latin typeface="Lato" panose="020F0502020204030203" pitchFamily="34" charset="77"/>
              </a:rPr>
              <a:t>Discussion (2/2)</a:t>
            </a:r>
          </a:p>
        </p:txBody>
      </p:sp>
      <p:sp>
        <p:nvSpPr>
          <p:cNvPr id="4" name="Textfeld 3">
            <a:extLst>
              <a:ext uri="{FF2B5EF4-FFF2-40B4-BE49-F238E27FC236}">
                <a16:creationId xmlns:a16="http://schemas.microsoft.com/office/drawing/2014/main" id="{7AC36EFF-B4F3-4248-BF66-19C3D88AE947}"/>
              </a:ext>
            </a:extLst>
          </p:cNvPr>
          <p:cNvSpPr txBox="1"/>
          <p:nvPr/>
        </p:nvSpPr>
        <p:spPr>
          <a:xfrm>
            <a:off x="3502630" y="2429759"/>
            <a:ext cx="5186740" cy="1107996"/>
          </a:xfrm>
          <a:prstGeom prst="rect">
            <a:avLst/>
          </a:prstGeom>
          <a:noFill/>
        </p:spPr>
        <p:txBody>
          <a:bodyPr wrap="square" rtlCol="0">
            <a:spAutoFit/>
          </a:bodyPr>
          <a:lstStyle/>
          <a:p>
            <a:pPr algn="ctr"/>
            <a:r>
              <a:rPr lang="en-GB" sz="2200" b="1" dirty="0">
                <a:latin typeface="Lato" panose="020F0502020204030203" pitchFamily="34" charset="77"/>
              </a:rPr>
              <a:t>It can be assumed that in most cases the site owner does not have this kind of expertise</a:t>
            </a:r>
          </a:p>
        </p:txBody>
      </p:sp>
      <p:sp>
        <p:nvSpPr>
          <p:cNvPr id="15" name="Textfeld 14">
            <a:extLst>
              <a:ext uri="{FF2B5EF4-FFF2-40B4-BE49-F238E27FC236}">
                <a16:creationId xmlns:a16="http://schemas.microsoft.com/office/drawing/2014/main" id="{F31DCCF2-F5BC-A14C-8094-17BDDE90A1E3}"/>
              </a:ext>
            </a:extLst>
          </p:cNvPr>
          <p:cNvSpPr txBox="1"/>
          <p:nvPr/>
        </p:nvSpPr>
        <p:spPr>
          <a:xfrm>
            <a:off x="3502630" y="3895489"/>
            <a:ext cx="5186740" cy="1107996"/>
          </a:xfrm>
          <a:prstGeom prst="rect">
            <a:avLst/>
          </a:prstGeom>
          <a:noFill/>
        </p:spPr>
        <p:txBody>
          <a:bodyPr wrap="square" rtlCol="0">
            <a:spAutoFit/>
          </a:bodyPr>
          <a:lstStyle/>
          <a:p>
            <a:pPr algn="ctr"/>
            <a:r>
              <a:rPr lang="en-GB" sz="2200" b="1" dirty="0">
                <a:latin typeface="Lato" panose="020F0502020204030203" pitchFamily="34" charset="77"/>
              </a:rPr>
              <a:t>Therefore, only the results of the automatic changes are used for the overall result</a:t>
            </a:r>
          </a:p>
        </p:txBody>
      </p:sp>
    </p:spTree>
    <p:extLst>
      <p:ext uri="{BB962C8B-B14F-4D97-AF65-F5344CB8AC3E}">
        <p14:creationId xmlns:p14="http://schemas.microsoft.com/office/powerpoint/2010/main" val="19353176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E6558EE6-0494-FB45-919B-7F4BC9A55EC3}"/>
              </a:ext>
              <a:ext uri="{C183D7F6-B498-43B3-948B-1728B52AA6E4}">
                <adec:decorative xmlns:adec="http://schemas.microsoft.com/office/drawing/2017/decorative" val="1"/>
              </a:ext>
            </a:extLst>
          </p:cNvPr>
          <p:cNvSpPr/>
          <p:nvPr/>
        </p:nvSpPr>
        <p:spPr>
          <a:xfrm>
            <a:off x="0" y="0"/>
            <a:ext cx="12192000" cy="1228726"/>
          </a:xfrm>
          <a:prstGeom prst="rect">
            <a:avLst/>
          </a:prstGeom>
          <a:gradFill>
            <a:gsLst>
              <a:gs pos="0">
                <a:srgbClr val="1A3069"/>
              </a:gs>
              <a:gs pos="81000">
                <a:srgbClr val="1B5E9B"/>
              </a:gs>
              <a:gs pos="100000">
                <a:srgbClr val="1A3069"/>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a:t>	</a:t>
            </a:r>
            <a:endParaRPr lang="en-US" b="1" dirty="0">
              <a:latin typeface="Lato" panose="020F0502020204030203" pitchFamily="34" charset="77"/>
            </a:endParaRPr>
          </a:p>
        </p:txBody>
      </p:sp>
      <p:sp>
        <p:nvSpPr>
          <p:cNvPr id="3" name="Titel 1">
            <a:extLst>
              <a:ext uri="{FF2B5EF4-FFF2-40B4-BE49-F238E27FC236}">
                <a16:creationId xmlns:a16="http://schemas.microsoft.com/office/drawing/2014/main" id="{D1C68CF1-695C-B640-80CB-4DC4D6EE3179}"/>
              </a:ext>
            </a:extLst>
          </p:cNvPr>
          <p:cNvSpPr>
            <a:spLocks noGrp="1"/>
          </p:cNvSpPr>
          <p:nvPr>
            <p:ph type="ctrTitle"/>
          </p:nvPr>
        </p:nvSpPr>
        <p:spPr>
          <a:xfrm>
            <a:off x="898070" y="-1"/>
            <a:ext cx="5943209" cy="1228726"/>
          </a:xfrm>
        </p:spPr>
        <p:txBody>
          <a:bodyPr anchor="ctr">
            <a:normAutofit/>
          </a:bodyPr>
          <a:lstStyle/>
          <a:p>
            <a:pPr algn="l"/>
            <a:r>
              <a:rPr lang="en-US" sz="3200" b="1" dirty="0">
                <a:solidFill>
                  <a:schemeClr val="bg1"/>
                </a:solidFill>
                <a:latin typeface="Lato" panose="020F0502020204030203" pitchFamily="34" charset="77"/>
              </a:rPr>
              <a:t>Overall result</a:t>
            </a:r>
          </a:p>
        </p:txBody>
      </p:sp>
      <p:graphicFrame>
        <p:nvGraphicFramePr>
          <p:cNvPr id="4" name="Tabelle 5">
            <a:extLst>
              <a:ext uri="{FF2B5EF4-FFF2-40B4-BE49-F238E27FC236}">
                <a16:creationId xmlns:a16="http://schemas.microsoft.com/office/drawing/2014/main" id="{8E23EBAF-CB86-E548-BB81-F4DCC129D9AF}"/>
              </a:ext>
            </a:extLst>
          </p:cNvPr>
          <p:cNvGraphicFramePr>
            <a:graphicFrameLocks noGrp="1"/>
          </p:cNvGraphicFramePr>
          <p:nvPr>
            <p:extLst>
              <p:ext uri="{D42A27DB-BD31-4B8C-83A1-F6EECF244321}">
                <p14:modId xmlns:p14="http://schemas.microsoft.com/office/powerpoint/2010/main" val="234847831"/>
              </p:ext>
            </p:extLst>
          </p:nvPr>
        </p:nvGraphicFramePr>
        <p:xfrm>
          <a:off x="1182825" y="1803318"/>
          <a:ext cx="9826350" cy="4511040"/>
        </p:xfrm>
        <a:graphic>
          <a:graphicData uri="http://schemas.openxmlformats.org/drawingml/2006/table">
            <a:tbl>
              <a:tblPr firstRow="1" bandRow="1">
                <a:tableStyleId>{D7AC3CCA-C797-4891-BE02-D94E43425B78}</a:tableStyleId>
              </a:tblPr>
              <a:tblGrid>
                <a:gridCol w="1965270">
                  <a:extLst>
                    <a:ext uri="{9D8B030D-6E8A-4147-A177-3AD203B41FA5}">
                      <a16:colId xmlns:a16="http://schemas.microsoft.com/office/drawing/2014/main" val="2083042068"/>
                    </a:ext>
                  </a:extLst>
                </a:gridCol>
                <a:gridCol w="1965270">
                  <a:extLst>
                    <a:ext uri="{9D8B030D-6E8A-4147-A177-3AD203B41FA5}">
                      <a16:colId xmlns:a16="http://schemas.microsoft.com/office/drawing/2014/main" val="2266058904"/>
                    </a:ext>
                  </a:extLst>
                </a:gridCol>
                <a:gridCol w="1965270">
                  <a:extLst>
                    <a:ext uri="{9D8B030D-6E8A-4147-A177-3AD203B41FA5}">
                      <a16:colId xmlns:a16="http://schemas.microsoft.com/office/drawing/2014/main" val="1444550822"/>
                    </a:ext>
                  </a:extLst>
                </a:gridCol>
                <a:gridCol w="1965270">
                  <a:extLst>
                    <a:ext uri="{9D8B030D-6E8A-4147-A177-3AD203B41FA5}">
                      <a16:colId xmlns:a16="http://schemas.microsoft.com/office/drawing/2014/main" val="1261857043"/>
                    </a:ext>
                  </a:extLst>
                </a:gridCol>
                <a:gridCol w="1965270">
                  <a:extLst>
                    <a:ext uri="{9D8B030D-6E8A-4147-A177-3AD203B41FA5}">
                      <a16:colId xmlns:a16="http://schemas.microsoft.com/office/drawing/2014/main" val="3889490995"/>
                    </a:ext>
                  </a:extLst>
                </a:gridCol>
              </a:tblGrid>
              <a:tr h="370840">
                <a:tc>
                  <a:txBody>
                    <a:bodyPr/>
                    <a:lstStyle/>
                    <a:p>
                      <a:r>
                        <a:rPr lang="en-GB" sz="2200" noProof="0">
                          <a:latin typeface="Lato" panose="020F0502020204030203" pitchFamily="34" charset="77"/>
                        </a:rPr>
                        <a:t>Metrik</a:t>
                      </a:r>
                    </a:p>
                  </a:txBody>
                  <a:tcPr>
                    <a:noFill/>
                  </a:tcPr>
                </a:tc>
                <a:tc>
                  <a:txBody>
                    <a:bodyPr/>
                    <a:lstStyle/>
                    <a:p>
                      <a:pPr algn="ctr"/>
                      <a:r>
                        <a:rPr lang="en-GB" sz="2200" noProof="0">
                          <a:latin typeface="Lato" panose="020F0502020204030203" pitchFamily="34" charset="77"/>
                        </a:rPr>
                        <a:t>Gewichtung</a:t>
                      </a:r>
                    </a:p>
                  </a:txBody>
                  <a:tcPr>
                    <a:noFill/>
                  </a:tcPr>
                </a:tc>
                <a:tc>
                  <a:txBody>
                    <a:bodyPr/>
                    <a:lstStyle/>
                    <a:p>
                      <a:pPr algn="ctr"/>
                      <a:r>
                        <a:rPr lang="en-GB" sz="2200" noProof="0">
                          <a:latin typeface="Lato" panose="020F0502020204030203" pitchFamily="34" charset="77"/>
                        </a:rPr>
                        <a:t>accessiBe</a:t>
                      </a:r>
                    </a:p>
                  </a:txBody>
                  <a:tcPr>
                    <a:noFill/>
                  </a:tcPr>
                </a:tc>
                <a:tc>
                  <a:txBody>
                    <a:bodyPr/>
                    <a:lstStyle/>
                    <a:p>
                      <a:pPr algn="ctr"/>
                      <a:r>
                        <a:rPr lang="en-GB" sz="2200" noProof="0">
                          <a:latin typeface="Lato" panose="020F0502020204030203" pitchFamily="34" charset="77"/>
                        </a:rPr>
                        <a:t>EqualWeb</a:t>
                      </a:r>
                    </a:p>
                  </a:txBody>
                  <a:tcPr>
                    <a:noFill/>
                  </a:tcPr>
                </a:tc>
                <a:tc>
                  <a:txBody>
                    <a:bodyPr/>
                    <a:lstStyle/>
                    <a:p>
                      <a:pPr algn="ctr"/>
                      <a:r>
                        <a:rPr lang="en-GB" sz="2200" noProof="0" dirty="0" err="1">
                          <a:latin typeface="Lato" panose="020F0502020204030203" pitchFamily="34" charset="77"/>
                        </a:rPr>
                        <a:t>UserWay</a:t>
                      </a:r>
                      <a:endParaRPr lang="en-GB" sz="2200" noProof="0" dirty="0">
                        <a:latin typeface="Lato" panose="020F0502020204030203" pitchFamily="34" charset="77"/>
                      </a:endParaRPr>
                    </a:p>
                  </a:txBody>
                  <a:tcPr>
                    <a:noFill/>
                  </a:tcPr>
                </a:tc>
                <a:extLst>
                  <a:ext uri="{0D108BD9-81ED-4DB2-BD59-A6C34878D82A}">
                    <a16:rowId xmlns:a16="http://schemas.microsoft.com/office/drawing/2014/main" val="3475884470"/>
                  </a:ext>
                </a:extLst>
              </a:tr>
              <a:tr h="370840">
                <a:tc>
                  <a:txBody>
                    <a:bodyPr/>
                    <a:lstStyle/>
                    <a:p>
                      <a:r>
                        <a:rPr lang="en-GB" sz="2000" noProof="0" dirty="0">
                          <a:latin typeface="Lato" panose="020F0502020204030203" pitchFamily="34" charset="77"/>
                        </a:rPr>
                        <a:t>Compliance (cumulative)</a:t>
                      </a:r>
                    </a:p>
                  </a:txBody>
                  <a:tcPr>
                    <a:noFill/>
                  </a:tcPr>
                </a:tc>
                <a:tc>
                  <a:txBody>
                    <a:bodyPr/>
                    <a:lstStyle/>
                    <a:p>
                      <a:pPr algn="ctr"/>
                      <a:r>
                        <a:rPr lang="en-GB" sz="2000" noProof="0" dirty="0">
                          <a:latin typeface="Lato" panose="020F0502020204030203" pitchFamily="34" charset="77"/>
                        </a:rPr>
                        <a:t>15.78 %</a:t>
                      </a:r>
                    </a:p>
                  </a:txBody>
                  <a:tcPr anchor="ctr">
                    <a:noFill/>
                  </a:tcPr>
                </a:tc>
                <a:tc>
                  <a:txBody>
                    <a:bodyPr/>
                    <a:lstStyle/>
                    <a:p>
                      <a:pPr algn="ctr"/>
                      <a:r>
                        <a:rPr lang="en-GB" sz="2000" noProof="0" dirty="0">
                          <a:latin typeface="Lato" panose="020F0502020204030203" pitchFamily="34" charset="77"/>
                        </a:rPr>
                        <a:t>45 %</a:t>
                      </a:r>
                    </a:p>
                  </a:txBody>
                  <a:tcPr anchor="ctr">
                    <a:noFill/>
                  </a:tcPr>
                </a:tc>
                <a:tc>
                  <a:txBody>
                    <a:bodyPr/>
                    <a:lstStyle/>
                    <a:p>
                      <a:pPr algn="ctr"/>
                      <a:r>
                        <a:rPr lang="en-GB" sz="2000" noProof="0" dirty="0">
                          <a:latin typeface="Lato" panose="020F0502020204030203" pitchFamily="34" charset="77"/>
                        </a:rPr>
                        <a:t>33 %</a:t>
                      </a:r>
                    </a:p>
                  </a:txBody>
                  <a:tcPr anchor="ctr">
                    <a:noFill/>
                  </a:tcPr>
                </a:tc>
                <a:tc>
                  <a:txBody>
                    <a:bodyPr/>
                    <a:lstStyle/>
                    <a:p>
                      <a:pPr algn="ctr"/>
                      <a:r>
                        <a:rPr lang="en-GB" sz="2000" noProof="0" dirty="0">
                          <a:latin typeface="Lato" panose="020F0502020204030203" pitchFamily="34" charset="77"/>
                        </a:rPr>
                        <a:t>27 %</a:t>
                      </a:r>
                    </a:p>
                  </a:txBody>
                  <a:tcPr anchor="ctr">
                    <a:noFill/>
                  </a:tcPr>
                </a:tc>
                <a:extLst>
                  <a:ext uri="{0D108BD9-81ED-4DB2-BD59-A6C34878D82A}">
                    <a16:rowId xmlns:a16="http://schemas.microsoft.com/office/drawing/2014/main" val="257173068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noProof="0" dirty="0">
                          <a:latin typeface="Lato" panose="020F0502020204030203" pitchFamily="34" charset="77"/>
                        </a:rPr>
                        <a:t>Compliance (holistic)</a:t>
                      </a:r>
                    </a:p>
                  </a:txBody>
                  <a:tcPr>
                    <a:noFill/>
                  </a:tcPr>
                </a:tc>
                <a:tc>
                  <a:txBody>
                    <a:bodyPr/>
                    <a:lstStyle/>
                    <a:p>
                      <a:pPr algn="ctr"/>
                      <a:r>
                        <a:rPr lang="en-GB" sz="2000" noProof="0" dirty="0">
                          <a:latin typeface="Lato" panose="020F0502020204030203" pitchFamily="34" charset="77"/>
                        </a:rPr>
                        <a:t>19.22 %</a:t>
                      </a:r>
                    </a:p>
                  </a:txBody>
                  <a:tcPr anchor="ctr">
                    <a:noFill/>
                  </a:tcPr>
                </a:tc>
                <a:tc>
                  <a:txBody>
                    <a:bodyPr/>
                    <a:lstStyle/>
                    <a:p>
                      <a:pPr algn="ctr"/>
                      <a:r>
                        <a:rPr lang="en-GB" sz="2000" noProof="0" dirty="0">
                          <a:latin typeface="Lato" panose="020F0502020204030203" pitchFamily="34" charset="77"/>
                        </a:rPr>
                        <a:t>45 %</a:t>
                      </a:r>
                    </a:p>
                  </a:txBody>
                  <a:tcPr anchor="ctr">
                    <a:noFill/>
                  </a:tcPr>
                </a:tc>
                <a:tc>
                  <a:txBody>
                    <a:bodyPr/>
                    <a:lstStyle/>
                    <a:p>
                      <a:pPr algn="ctr"/>
                      <a:r>
                        <a:rPr lang="en-GB" sz="2000" noProof="0" dirty="0">
                          <a:latin typeface="Lato" panose="020F0502020204030203" pitchFamily="34" charset="77"/>
                        </a:rPr>
                        <a:t>30 %</a:t>
                      </a:r>
                    </a:p>
                  </a:txBody>
                  <a:tcPr anchor="ctr">
                    <a:noFill/>
                  </a:tcPr>
                </a:tc>
                <a:tc>
                  <a:txBody>
                    <a:bodyPr/>
                    <a:lstStyle/>
                    <a:p>
                      <a:pPr algn="ctr"/>
                      <a:r>
                        <a:rPr lang="en-GB" sz="2000" noProof="0" dirty="0">
                          <a:latin typeface="Lato" panose="020F0502020204030203" pitchFamily="34" charset="77"/>
                        </a:rPr>
                        <a:t>27 %</a:t>
                      </a:r>
                    </a:p>
                  </a:txBody>
                  <a:tcPr anchor="ctr">
                    <a:noFill/>
                  </a:tcPr>
                </a:tc>
                <a:extLst>
                  <a:ext uri="{0D108BD9-81ED-4DB2-BD59-A6C34878D82A}">
                    <a16:rowId xmlns:a16="http://schemas.microsoft.com/office/drawing/2014/main" val="1654097468"/>
                  </a:ext>
                </a:extLst>
              </a:tr>
              <a:tr h="370840">
                <a:tc>
                  <a:txBody>
                    <a:bodyPr/>
                    <a:lstStyle/>
                    <a:p>
                      <a:r>
                        <a:rPr lang="en-GB" sz="2000" noProof="0" dirty="0">
                          <a:latin typeface="Lato" panose="020F0502020204030203" pitchFamily="34" charset="77"/>
                        </a:rPr>
                        <a:t>Showstopper</a:t>
                      </a:r>
                    </a:p>
                  </a:txBody>
                  <a:tcPr>
                    <a:noFill/>
                  </a:tcPr>
                </a:tc>
                <a:tc>
                  <a:txBody>
                    <a:bodyPr/>
                    <a:lstStyle/>
                    <a:p>
                      <a:pPr algn="ctr"/>
                      <a:r>
                        <a:rPr lang="en-GB" sz="2000" noProof="0" dirty="0">
                          <a:latin typeface="Lato" panose="020F0502020204030203" pitchFamily="34" charset="77"/>
                        </a:rPr>
                        <a:t>17.94 %</a:t>
                      </a:r>
                    </a:p>
                  </a:txBody>
                  <a:tcPr anchor="ctr">
                    <a:noFill/>
                  </a:tcPr>
                </a:tc>
                <a:tc>
                  <a:txBody>
                    <a:bodyPr/>
                    <a:lstStyle/>
                    <a:p>
                      <a:pPr algn="ctr"/>
                      <a:r>
                        <a:rPr lang="en-GB" sz="2000" noProof="0" dirty="0">
                          <a:latin typeface="Lato" panose="020F0502020204030203" pitchFamily="34" charset="77"/>
                        </a:rPr>
                        <a:t>31 %</a:t>
                      </a:r>
                    </a:p>
                  </a:txBody>
                  <a:tcPr anchor="ctr">
                    <a:noFill/>
                  </a:tcPr>
                </a:tc>
                <a:tc>
                  <a:txBody>
                    <a:bodyPr/>
                    <a:lstStyle/>
                    <a:p>
                      <a:pPr algn="ctr"/>
                      <a:r>
                        <a:rPr lang="en-GB" sz="2000" noProof="0" dirty="0">
                          <a:latin typeface="Lato" panose="020F0502020204030203" pitchFamily="34" charset="77"/>
                        </a:rPr>
                        <a:t>0 %</a:t>
                      </a:r>
                    </a:p>
                  </a:txBody>
                  <a:tcPr anchor="ctr">
                    <a:noFill/>
                  </a:tcPr>
                </a:tc>
                <a:tc>
                  <a:txBody>
                    <a:bodyPr/>
                    <a:lstStyle/>
                    <a:p>
                      <a:pPr algn="ctr"/>
                      <a:r>
                        <a:rPr lang="en-GB" sz="2000" noProof="0" dirty="0">
                          <a:latin typeface="Lato" panose="020F0502020204030203" pitchFamily="34" charset="77"/>
                        </a:rPr>
                        <a:t>19 %</a:t>
                      </a:r>
                    </a:p>
                  </a:txBody>
                  <a:tcPr anchor="ctr">
                    <a:noFill/>
                  </a:tcPr>
                </a:tc>
                <a:extLst>
                  <a:ext uri="{0D108BD9-81ED-4DB2-BD59-A6C34878D82A}">
                    <a16:rowId xmlns:a16="http://schemas.microsoft.com/office/drawing/2014/main" val="2289665658"/>
                  </a:ext>
                </a:extLst>
              </a:tr>
              <a:tr h="370840">
                <a:tc>
                  <a:txBody>
                    <a:bodyPr/>
                    <a:lstStyle/>
                    <a:p>
                      <a:r>
                        <a:rPr lang="en-GB" sz="2000" noProof="0">
                          <a:latin typeface="Lato" panose="020F0502020204030203" pitchFamily="34" charset="77"/>
                        </a:rPr>
                        <a:t>Implementation</a:t>
                      </a:r>
                    </a:p>
                  </a:txBody>
                  <a:tcPr>
                    <a:noFill/>
                  </a:tcPr>
                </a:tc>
                <a:tc>
                  <a:txBody>
                    <a:bodyPr/>
                    <a:lstStyle/>
                    <a:p>
                      <a:pPr algn="ctr"/>
                      <a:r>
                        <a:rPr lang="en-GB" sz="2000" noProof="0" dirty="0">
                          <a:latin typeface="Lato" panose="020F0502020204030203" pitchFamily="34" charset="77"/>
                        </a:rPr>
                        <a:t>12.28 %</a:t>
                      </a:r>
                    </a:p>
                  </a:txBody>
                  <a:tcPr anchor="ctr">
                    <a:noFill/>
                  </a:tcPr>
                </a:tc>
                <a:tc>
                  <a:txBody>
                    <a:bodyPr/>
                    <a:lstStyle/>
                    <a:p>
                      <a:pPr algn="ctr"/>
                      <a:r>
                        <a:rPr lang="en-GB" sz="2000" noProof="0" dirty="0">
                          <a:latin typeface="Lato" panose="020F0502020204030203" pitchFamily="34" charset="77"/>
                        </a:rPr>
                        <a:t>1 %</a:t>
                      </a:r>
                    </a:p>
                  </a:txBody>
                  <a:tcPr anchor="ctr">
                    <a:noFill/>
                  </a:tcPr>
                </a:tc>
                <a:tc>
                  <a:txBody>
                    <a:bodyPr/>
                    <a:lstStyle/>
                    <a:p>
                      <a:pPr algn="ctr"/>
                      <a:r>
                        <a:rPr lang="en-GB" sz="2000" noProof="0" dirty="0">
                          <a:latin typeface="Lato" panose="020F0502020204030203" pitchFamily="34" charset="77"/>
                        </a:rPr>
                        <a:t>75 %</a:t>
                      </a:r>
                    </a:p>
                  </a:txBody>
                  <a:tcPr anchor="ctr">
                    <a:noFill/>
                  </a:tcPr>
                </a:tc>
                <a:tc>
                  <a:txBody>
                    <a:bodyPr/>
                    <a:lstStyle/>
                    <a:p>
                      <a:pPr algn="ctr"/>
                      <a:r>
                        <a:rPr lang="en-GB" sz="2000" noProof="0" dirty="0">
                          <a:latin typeface="Lato" panose="020F0502020204030203" pitchFamily="34" charset="77"/>
                        </a:rPr>
                        <a:t>86 %</a:t>
                      </a:r>
                    </a:p>
                  </a:txBody>
                  <a:tcPr anchor="ctr">
                    <a:noFill/>
                  </a:tcPr>
                </a:tc>
                <a:extLst>
                  <a:ext uri="{0D108BD9-81ED-4DB2-BD59-A6C34878D82A}">
                    <a16:rowId xmlns:a16="http://schemas.microsoft.com/office/drawing/2014/main" val="2523784563"/>
                  </a:ext>
                </a:extLst>
              </a:tr>
              <a:tr h="370840">
                <a:tc>
                  <a:txBody>
                    <a:bodyPr/>
                    <a:lstStyle/>
                    <a:p>
                      <a:r>
                        <a:rPr lang="en-GB" sz="2000" noProof="0">
                          <a:latin typeface="Lato" panose="020F0502020204030203" pitchFamily="34" charset="77"/>
                        </a:rPr>
                        <a:t>Feedback</a:t>
                      </a:r>
                    </a:p>
                  </a:txBody>
                  <a:tcPr>
                    <a:noFill/>
                  </a:tcPr>
                </a:tc>
                <a:tc>
                  <a:txBody>
                    <a:bodyPr/>
                    <a:lstStyle/>
                    <a:p>
                      <a:pPr algn="ctr"/>
                      <a:r>
                        <a:rPr lang="en-GB" sz="2000" noProof="0" dirty="0">
                          <a:latin typeface="Lato" panose="020F0502020204030203" pitchFamily="34" charset="77"/>
                        </a:rPr>
                        <a:t>10.05 %</a:t>
                      </a:r>
                    </a:p>
                  </a:txBody>
                  <a:tcPr anchor="ctr">
                    <a:noFill/>
                  </a:tcPr>
                </a:tc>
                <a:tc>
                  <a:txBody>
                    <a:bodyPr/>
                    <a:lstStyle/>
                    <a:p>
                      <a:pPr algn="ctr"/>
                      <a:r>
                        <a:rPr lang="en-GB" sz="2000" noProof="0" dirty="0">
                          <a:latin typeface="Lato" panose="020F0502020204030203" pitchFamily="34" charset="77"/>
                        </a:rPr>
                        <a:t>0 %</a:t>
                      </a:r>
                    </a:p>
                  </a:txBody>
                  <a:tcPr anchor="ctr">
                    <a:noFill/>
                  </a:tcPr>
                </a:tc>
                <a:tc>
                  <a:txBody>
                    <a:bodyPr/>
                    <a:lstStyle/>
                    <a:p>
                      <a:pPr algn="ctr"/>
                      <a:r>
                        <a:rPr lang="en-GB" sz="2000" noProof="0" dirty="0">
                          <a:latin typeface="Lato" panose="020F0502020204030203" pitchFamily="34" charset="77"/>
                        </a:rPr>
                        <a:t>38 %</a:t>
                      </a:r>
                    </a:p>
                  </a:txBody>
                  <a:tcPr anchor="ctr">
                    <a:noFill/>
                  </a:tcPr>
                </a:tc>
                <a:tc>
                  <a:txBody>
                    <a:bodyPr/>
                    <a:lstStyle/>
                    <a:p>
                      <a:pPr algn="ctr"/>
                      <a:r>
                        <a:rPr lang="en-GB" sz="2000" noProof="0" dirty="0">
                          <a:latin typeface="Lato" panose="020F0502020204030203" pitchFamily="34" charset="77"/>
                        </a:rPr>
                        <a:t>25 %</a:t>
                      </a:r>
                    </a:p>
                  </a:txBody>
                  <a:tcPr anchor="ctr">
                    <a:noFill/>
                  </a:tcPr>
                </a:tc>
                <a:extLst>
                  <a:ext uri="{0D108BD9-81ED-4DB2-BD59-A6C34878D82A}">
                    <a16:rowId xmlns:a16="http://schemas.microsoft.com/office/drawing/2014/main" val="1310334996"/>
                  </a:ext>
                </a:extLst>
              </a:tr>
              <a:tr h="370840">
                <a:tc>
                  <a:txBody>
                    <a:bodyPr/>
                    <a:lstStyle/>
                    <a:p>
                      <a:r>
                        <a:rPr lang="en-GB" sz="2000" dirty="0">
                          <a:latin typeface="Lato" panose="020F0502020204030203" pitchFamily="34" charset="77"/>
                        </a:rPr>
                        <a:t>Configurability of the toolbar</a:t>
                      </a:r>
                    </a:p>
                  </a:txBody>
                  <a:tcPr>
                    <a:noFill/>
                  </a:tcPr>
                </a:tc>
                <a:tc>
                  <a:txBody>
                    <a:bodyPr/>
                    <a:lstStyle/>
                    <a:p>
                      <a:pPr algn="ctr"/>
                      <a:r>
                        <a:rPr lang="en-GB" sz="2000" noProof="0" dirty="0">
                          <a:latin typeface="Lato" panose="020F0502020204030203" pitchFamily="34" charset="77"/>
                        </a:rPr>
                        <a:t>12.78 %</a:t>
                      </a:r>
                    </a:p>
                  </a:txBody>
                  <a:tcPr anchor="ctr">
                    <a:noFill/>
                  </a:tcPr>
                </a:tc>
                <a:tc>
                  <a:txBody>
                    <a:bodyPr/>
                    <a:lstStyle/>
                    <a:p>
                      <a:pPr algn="ctr"/>
                      <a:r>
                        <a:rPr lang="en-GB" sz="2000" noProof="0" dirty="0">
                          <a:latin typeface="Lato" panose="020F0502020204030203" pitchFamily="34" charset="77"/>
                        </a:rPr>
                        <a:t>74 %</a:t>
                      </a:r>
                    </a:p>
                  </a:txBody>
                  <a:tcPr anchor="ctr">
                    <a:noFill/>
                  </a:tcPr>
                </a:tc>
                <a:tc>
                  <a:txBody>
                    <a:bodyPr/>
                    <a:lstStyle/>
                    <a:p>
                      <a:pPr algn="ctr"/>
                      <a:r>
                        <a:rPr lang="en-GB" sz="2000" noProof="0" dirty="0">
                          <a:latin typeface="Lato" panose="020F0502020204030203" pitchFamily="34" charset="77"/>
                        </a:rPr>
                        <a:t>79 %</a:t>
                      </a:r>
                    </a:p>
                  </a:txBody>
                  <a:tcPr anchor="ctr">
                    <a:noFill/>
                  </a:tcPr>
                </a:tc>
                <a:tc>
                  <a:txBody>
                    <a:bodyPr/>
                    <a:lstStyle/>
                    <a:p>
                      <a:pPr algn="ctr"/>
                      <a:r>
                        <a:rPr lang="en-GB" sz="2000" noProof="0" dirty="0">
                          <a:latin typeface="Lato" panose="020F0502020204030203" pitchFamily="34" charset="77"/>
                        </a:rPr>
                        <a:t>83 %</a:t>
                      </a:r>
                    </a:p>
                  </a:txBody>
                  <a:tcPr anchor="ctr">
                    <a:noFill/>
                  </a:tcPr>
                </a:tc>
                <a:extLst>
                  <a:ext uri="{0D108BD9-81ED-4DB2-BD59-A6C34878D82A}">
                    <a16:rowId xmlns:a16="http://schemas.microsoft.com/office/drawing/2014/main" val="1432868619"/>
                  </a:ext>
                </a:extLst>
              </a:tr>
              <a:tr h="370840">
                <a:tc>
                  <a:txBody>
                    <a:bodyPr/>
                    <a:lstStyle/>
                    <a:p>
                      <a:r>
                        <a:rPr lang="en-GB" sz="2000" noProof="0">
                          <a:latin typeface="Lato" panose="020F0502020204030203" pitchFamily="34" charset="77"/>
                        </a:rPr>
                        <a:t>Training</a:t>
                      </a:r>
                    </a:p>
                  </a:txBody>
                  <a:tcPr>
                    <a:noFill/>
                  </a:tcPr>
                </a:tc>
                <a:tc>
                  <a:txBody>
                    <a:bodyPr/>
                    <a:lstStyle/>
                    <a:p>
                      <a:pPr algn="ctr"/>
                      <a:r>
                        <a:rPr lang="en-GB" sz="2000" noProof="0" dirty="0">
                          <a:latin typeface="Lato" panose="020F0502020204030203" pitchFamily="34" charset="77"/>
                        </a:rPr>
                        <a:t>11.91 %</a:t>
                      </a:r>
                    </a:p>
                  </a:txBody>
                  <a:tcPr anchor="ctr">
                    <a:noFill/>
                  </a:tcPr>
                </a:tc>
                <a:tc>
                  <a:txBody>
                    <a:bodyPr/>
                    <a:lstStyle/>
                    <a:p>
                      <a:pPr algn="ctr"/>
                      <a:r>
                        <a:rPr lang="en-GB" sz="2000" noProof="0" dirty="0">
                          <a:latin typeface="Lato" panose="020F0502020204030203" pitchFamily="34" charset="77"/>
                        </a:rPr>
                        <a:t>0 %</a:t>
                      </a:r>
                    </a:p>
                  </a:txBody>
                  <a:tcPr anchor="ctr">
                    <a:noFill/>
                  </a:tcPr>
                </a:tc>
                <a:tc>
                  <a:txBody>
                    <a:bodyPr/>
                    <a:lstStyle/>
                    <a:p>
                      <a:pPr algn="ctr"/>
                      <a:r>
                        <a:rPr lang="en-GB" sz="2000" noProof="0" dirty="0">
                          <a:latin typeface="Lato" panose="020F0502020204030203" pitchFamily="34" charset="77"/>
                        </a:rPr>
                        <a:t>25 %</a:t>
                      </a:r>
                    </a:p>
                  </a:txBody>
                  <a:tcPr anchor="ctr">
                    <a:noFill/>
                  </a:tcPr>
                </a:tc>
                <a:tc>
                  <a:txBody>
                    <a:bodyPr/>
                    <a:lstStyle/>
                    <a:p>
                      <a:pPr algn="ctr"/>
                      <a:r>
                        <a:rPr lang="en-GB" sz="2000" noProof="0" dirty="0">
                          <a:latin typeface="Lato" panose="020F0502020204030203" pitchFamily="34" charset="77"/>
                        </a:rPr>
                        <a:t>0 %</a:t>
                      </a:r>
                    </a:p>
                  </a:txBody>
                  <a:tcPr anchor="ctr">
                    <a:noFill/>
                  </a:tcPr>
                </a:tc>
                <a:extLst>
                  <a:ext uri="{0D108BD9-81ED-4DB2-BD59-A6C34878D82A}">
                    <a16:rowId xmlns:a16="http://schemas.microsoft.com/office/drawing/2014/main" val="1374483513"/>
                  </a:ext>
                </a:extLst>
              </a:tr>
              <a:tr h="283731">
                <a:tc gridSpan="2">
                  <a:txBody>
                    <a:bodyPr/>
                    <a:lstStyle/>
                    <a:p>
                      <a:pPr algn="ctr"/>
                      <a:r>
                        <a:rPr lang="en-GB" sz="2000" b="1" noProof="0" dirty="0">
                          <a:latin typeface="Lato" panose="020F0502020204030203" pitchFamily="34" charset="77"/>
                        </a:rPr>
                        <a:t>Result</a:t>
                      </a:r>
                    </a:p>
                  </a:txBody>
                  <a:tcPr>
                    <a:noFill/>
                  </a:tcPr>
                </a:tc>
                <a:tc hMerge="1">
                  <a:txBody>
                    <a:bodyPr/>
                    <a:lstStyle/>
                    <a:p>
                      <a:endParaRPr lang="de-DE" dirty="0"/>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i="0" u="none" strike="noStrike" kern="1200" baseline="0" noProof="0" dirty="0">
                          <a:solidFill>
                            <a:schemeClr val="dk1"/>
                          </a:solidFill>
                          <a:latin typeface="Lato" panose="020F0502020204030203" pitchFamily="34" charset="77"/>
                          <a:ea typeface="+mn-ea"/>
                          <a:cs typeface="+mn-cs"/>
                        </a:rPr>
                        <a:t>   ≈ 43 % </a:t>
                      </a:r>
                      <a:endParaRPr lang="en-GB" sz="2000" b="0" i="0" u="none" strike="noStrike" kern="1200" baseline="0" noProof="0" dirty="0">
                        <a:solidFill>
                          <a:schemeClr val="dk1"/>
                        </a:solidFill>
                        <a:latin typeface="Lato" panose="020F0502020204030203" pitchFamily="34" charset="77"/>
                        <a:ea typeface="+mn-ea"/>
                        <a:cs typeface="+mn-cs"/>
                      </a:endParaRP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i="0" u="none" strike="noStrike" kern="1200" baseline="0" noProof="0" dirty="0">
                          <a:solidFill>
                            <a:schemeClr val="dk1"/>
                          </a:solidFill>
                          <a:latin typeface="Lato" panose="020F0502020204030203" pitchFamily="34" charset="77"/>
                          <a:ea typeface="+mn-ea"/>
                          <a:cs typeface="+mn-cs"/>
                        </a:rPr>
                        <a:t>   ≈ 37 %</a:t>
                      </a:r>
                      <a:endParaRPr lang="en-GB" sz="2000" b="0" i="0" u="none" strike="noStrike" kern="1200" baseline="0" noProof="0" dirty="0">
                        <a:solidFill>
                          <a:schemeClr val="dk1"/>
                        </a:solidFill>
                        <a:latin typeface="Lato" panose="020F0502020204030203" pitchFamily="34" charset="77"/>
                        <a:ea typeface="+mn-ea"/>
                        <a:cs typeface="+mn-cs"/>
                      </a:endParaRP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i="0" u="none" strike="noStrike" kern="1200" baseline="0" noProof="0" dirty="0">
                          <a:solidFill>
                            <a:schemeClr val="dk1"/>
                          </a:solidFill>
                          <a:latin typeface="Lato" panose="020F0502020204030203" pitchFamily="34" charset="77"/>
                          <a:ea typeface="+mn-ea"/>
                          <a:cs typeface="+mn-cs"/>
                        </a:rPr>
                        <a:t>   ≈ 37 % </a:t>
                      </a:r>
                      <a:endParaRPr lang="en-GB" sz="2000" b="0" i="0" u="none" strike="noStrike" kern="1200" baseline="0" noProof="0" dirty="0">
                        <a:solidFill>
                          <a:schemeClr val="dk1"/>
                        </a:solidFill>
                        <a:latin typeface="Lato" panose="020F0502020204030203" pitchFamily="34" charset="77"/>
                        <a:ea typeface="+mn-ea"/>
                        <a:cs typeface="+mn-cs"/>
                      </a:endParaRPr>
                    </a:p>
                  </a:txBody>
                  <a:tcPr anchor="ctr">
                    <a:noFill/>
                  </a:tcPr>
                </a:tc>
                <a:extLst>
                  <a:ext uri="{0D108BD9-81ED-4DB2-BD59-A6C34878D82A}">
                    <a16:rowId xmlns:a16="http://schemas.microsoft.com/office/drawing/2014/main" val="3834394189"/>
                  </a:ext>
                </a:extLst>
              </a:tr>
            </a:tbl>
          </a:graphicData>
        </a:graphic>
      </p:graphicFrame>
    </p:spTree>
    <p:extLst>
      <p:ext uri="{BB962C8B-B14F-4D97-AF65-F5344CB8AC3E}">
        <p14:creationId xmlns:p14="http://schemas.microsoft.com/office/powerpoint/2010/main" val="554605813"/>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E6558EE6-0494-FB45-919B-7F4BC9A55EC3}"/>
              </a:ext>
              <a:ext uri="{C183D7F6-B498-43B3-948B-1728B52AA6E4}">
                <adec:decorative xmlns:adec="http://schemas.microsoft.com/office/drawing/2017/decorative" val="1"/>
              </a:ext>
            </a:extLst>
          </p:cNvPr>
          <p:cNvSpPr/>
          <p:nvPr/>
        </p:nvSpPr>
        <p:spPr>
          <a:xfrm>
            <a:off x="0" y="0"/>
            <a:ext cx="12192000" cy="1228726"/>
          </a:xfrm>
          <a:prstGeom prst="rect">
            <a:avLst/>
          </a:prstGeom>
          <a:gradFill>
            <a:gsLst>
              <a:gs pos="0">
                <a:srgbClr val="1A3069"/>
              </a:gs>
              <a:gs pos="81000">
                <a:srgbClr val="1B5E9B"/>
              </a:gs>
              <a:gs pos="100000">
                <a:srgbClr val="1A3069"/>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a:t>	</a:t>
            </a:r>
            <a:endParaRPr lang="en-US" b="1" dirty="0">
              <a:latin typeface="Lato" panose="020F0502020204030203" pitchFamily="34" charset="77"/>
            </a:endParaRPr>
          </a:p>
        </p:txBody>
      </p:sp>
      <p:sp>
        <p:nvSpPr>
          <p:cNvPr id="21" name="Titel 1">
            <a:extLst>
              <a:ext uri="{FF2B5EF4-FFF2-40B4-BE49-F238E27FC236}">
                <a16:creationId xmlns:a16="http://schemas.microsoft.com/office/drawing/2014/main" id="{7BDE2A7A-DF76-124A-8085-931D3207F739}"/>
              </a:ext>
            </a:extLst>
          </p:cNvPr>
          <p:cNvSpPr>
            <a:spLocks noGrp="1"/>
          </p:cNvSpPr>
          <p:nvPr>
            <p:ph type="ctrTitle"/>
          </p:nvPr>
        </p:nvSpPr>
        <p:spPr>
          <a:xfrm>
            <a:off x="898070" y="-1"/>
            <a:ext cx="5943209" cy="1228726"/>
          </a:xfrm>
        </p:spPr>
        <p:txBody>
          <a:bodyPr anchor="ctr">
            <a:normAutofit/>
          </a:bodyPr>
          <a:lstStyle/>
          <a:p>
            <a:pPr algn="l"/>
            <a:r>
              <a:rPr lang="en-US" sz="3200" b="1" dirty="0">
                <a:solidFill>
                  <a:schemeClr val="bg1"/>
                </a:solidFill>
                <a:latin typeface="Lato" panose="020F0502020204030203" pitchFamily="34" charset="77"/>
              </a:rPr>
              <a:t>Limitations</a:t>
            </a:r>
          </a:p>
        </p:txBody>
      </p:sp>
      <p:sp>
        <p:nvSpPr>
          <p:cNvPr id="2" name="Textfeld 1">
            <a:extLst>
              <a:ext uri="{FF2B5EF4-FFF2-40B4-BE49-F238E27FC236}">
                <a16:creationId xmlns:a16="http://schemas.microsoft.com/office/drawing/2014/main" id="{3B86D21D-31B9-6D4C-BBA1-EA1B278A7B8D}"/>
              </a:ext>
            </a:extLst>
          </p:cNvPr>
          <p:cNvSpPr txBox="1"/>
          <p:nvPr/>
        </p:nvSpPr>
        <p:spPr>
          <a:xfrm>
            <a:off x="1543051" y="1700210"/>
            <a:ext cx="3929062" cy="769441"/>
          </a:xfrm>
          <a:prstGeom prst="rect">
            <a:avLst/>
          </a:prstGeom>
          <a:noFill/>
        </p:spPr>
        <p:txBody>
          <a:bodyPr wrap="square" rtlCol="0">
            <a:spAutoFit/>
          </a:bodyPr>
          <a:lstStyle/>
          <a:p>
            <a:r>
              <a:rPr lang="en-US" sz="2200" b="1" dirty="0">
                <a:latin typeface="Lato" panose="020F0502020204030203" pitchFamily="34" charset="77"/>
              </a:rPr>
              <a:t>Study conducted from mid to late 2021</a:t>
            </a:r>
          </a:p>
        </p:txBody>
      </p:sp>
      <p:sp>
        <p:nvSpPr>
          <p:cNvPr id="11" name="Textfeld 10">
            <a:extLst>
              <a:ext uri="{FF2B5EF4-FFF2-40B4-BE49-F238E27FC236}">
                <a16:creationId xmlns:a16="http://schemas.microsoft.com/office/drawing/2014/main" id="{346F1639-300E-B244-AF19-B8DF9E0CE656}"/>
              </a:ext>
            </a:extLst>
          </p:cNvPr>
          <p:cNvSpPr txBox="1"/>
          <p:nvPr/>
        </p:nvSpPr>
        <p:spPr>
          <a:xfrm>
            <a:off x="1543051" y="2533053"/>
            <a:ext cx="3929062" cy="400110"/>
          </a:xfrm>
          <a:prstGeom prst="rect">
            <a:avLst/>
          </a:prstGeom>
          <a:noFill/>
        </p:spPr>
        <p:txBody>
          <a:bodyPr wrap="square" rtlCol="0">
            <a:spAutoFit/>
          </a:bodyPr>
          <a:lstStyle/>
          <a:p>
            <a:r>
              <a:rPr lang="en-US" sz="2000" dirty="0">
                <a:latin typeface="Lato" panose="020F0502020204030203" pitchFamily="34" charset="77"/>
              </a:rPr>
              <a:t>Results may already be outdated</a:t>
            </a:r>
          </a:p>
        </p:txBody>
      </p:sp>
      <p:pic>
        <p:nvPicPr>
          <p:cNvPr id="8" name="Grafik 7">
            <a:extLst>
              <a:ext uri="{FF2B5EF4-FFF2-40B4-BE49-F238E27FC236}">
                <a16:creationId xmlns:a16="http://schemas.microsoft.com/office/drawing/2014/main" id="{C240F9B6-F746-BA45-B4D3-0AFFCA4B772D}"/>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7214" y="1700210"/>
            <a:ext cx="832843" cy="832843"/>
          </a:xfrm>
          <a:prstGeom prst="rect">
            <a:avLst/>
          </a:prstGeom>
        </p:spPr>
      </p:pic>
      <p:sp>
        <p:nvSpPr>
          <p:cNvPr id="15" name="Textfeld 14">
            <a:extLst>
              <a:ext uri="{FF2B5EF4-FFF2-40B4-BE49-F238E27FC236}">
                <a16:creationId xmlns:a16="http://schemas.microsoft.com/office/drawing/2014/main" id="{6F5AED37-6715-6A40-8C44-019A77C920CD}"/>
              </a:ext>
            </a:extLst>
          </p:cNvPr>
          <p:cNvSpPr txBox="1"/>
          <p:nvPr/>
        </p:nvSpPr>
        <p:spPr>
          <a:xfrm>
            <a:off x="1543051" y="2994718"/>
            <a:ext cx="3929062" cy="707886"/>
          </a:xfrm>
          <a:prstGeom prst="rect">
            <a:avLst/>
          </a:prstGeom>
          <a:noFill/>
        </p:spPr>
        <p:txBody>
          <a:bodyPr wrap="square" rtlCol="0">
            <a:spAutoFit/>
          </a:bodyPr>
          <a:lstStyle/>
          <a:p>
            <a:r>
              <a:rPr lang="en-US" sz="2000" dirty="0">
                <a:latin typeface="Lato" panose="020F0502020204030203" pitchFamily="34" charset="77"/>
              </a:rPr>
              <a:t>The technologies are continuously developed</a:t>
            </a:r>
          </a:p>
        </p:txBody>
      </p:sp>
      <p:pic>
        <p:nvPicPr>
          <p:cNvPr id="13" name="Grafik 12">
            <a:extLst>
              <a:ext uri="{FF2B5EF4-FFF2-40B4-BE49-F238E27FC236}">
                <a16:creationId xmlns:a16="http://schemas.microsoft.com/office/drawing/2014/main" id="{B8614B29-088B-FC48-B03E-5630469F4DE0}"/>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719889" y="1636807"/>
            <a:ext cx="832843" cy="832843"/>
          </a:xfrm>
          <a:prstGeom prst="rect">
            <a:avLst/>
          </a:prstGeom>
        </p:spPr>
      </p:pic>
      <p:sp>
        <p:nvSpPr>
          <p:cNvPr id="19" name="Textfeld 18">
            <a:extLst>
              <a:ext uri="{FF2B5EF4-FFF2-40B4-BE49-F238E27FC236}">
                <a16:creationId xmlns:a16="http://schemas.microsoft.com/office/drawing/2014/main" id="{BEDE6A69-6B9E-CF42-8CF3-C7850BF142A5}"/>
              </a:ext>
            </a:extLst>
          </p:cNvPr>
          <p:cNvSpPr txBox="1"/>
          <p:nvPr/>
        </p:nvSpPr>
        <p:spPr>
          <a:xfrm>
            <a:off x="7705724" y="1668507"/>
            <a:ext cx="3929062" cy="769441"/>
          </a:xfrm>
          <a:prstGeom prst="rect">
            <a:avLst/>
          </a:prstGeom>
          <a:noFill/>
        </p:spPr>
        <p:txBody>
          <a:bodyPr wrap="square" rtlCol="0">
            <a:spAutoFit/>
          </a:bodyPr>
          <a:lstStyle/>
          <a:p>
            <a:r>
              <a:rPr lang="en-US" sz="2200" b="1" dirty="0">
                <a:latin typeface="Lato" panose="020F0502020204030203" pitchFamily="34" charset="77"/>
              </a:rPr>
              <a:t>Only 29 of 92 test steps of the BIK BITV test were applied</a:t>
            </a:r>
          </a:p>
        </p:txBody>
      </p:sp>
      <p:sp>
        <p:nvSpPr>
          <p:cNvPr id="9" name="Textfeld 8">
            <a:extLst>
              <a:ext uri="{FF2B5EF4-FFF2-40B4-BE49-F238E27FC236}">
                <a16:creationId xmlns:a16="http://schemas.microsoft.com/office/drawing/2014/main" id="{F0F8418B-3B93-2A41-AD23-DCCE65E67FDF}"/>
              </a:ext>
            </a:extLst>
          </p:cNvPr>
          <p:cNvSpPr txBox="1"/>
          <p:nvPr/>
        </p:nvSpPr>
        <p:spPr>
          <a:xfrm>
            <a:off x="1543051" y="4234314"/>
            <a:ext cx="3929062" cy="769441"/>
          </a:xfrm>
          <a:prstGeom prst="rect">
            <a:avLst/>
          </a:prstGeom>
          <a:noFill/>
        </p:spPr>
        <p:txBody>
          <a:bodyPr wrap="square" rtlCol="0">
            <a:spAutoFit/>
          </a:bodyPr>
          <a:lstStyle/>
          <a:p>
            <a:r>
              <a:rPr lang="en-US" sz="2200" b="1" dirty="0">
                <a:latin typeface="Lato" panose="020F0502020204030203" pitchFamily="34" charset="77"/>
              </a:rPr>
              <a:t>Overlay tools were tested on one website only</a:t>
            </a:r>
          </a:p>
        </p:txBody>
      </p:sp>
      <p:pic>
        <p:nvPicPr>
          <p:cNvPr id="7" name="Grafik 6">
            <a:extLst>
              <a:ext uri="{FF2B5EF4-FFF2-40B4-BE49-F238E27FC236}">
                <a16:creationId xmlns:a16="http://schemas.microsoft.com/office/drawing/2014/main" id="{96E7AF8C-D587-0947-9A13-53E93BCEC089}"/>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20616" y="4234314"/>
            <a:ext cx="769441" cy="769441"/>
          </a:xfrm>
          <a:prstGeom prst="rect">
            <a:avLst/>
          </a:prstGeom>
        </p:spPr>
      </p:pic>
      <p:sp>
        <p:nvSpPr>
          <p:cNvPr id="14" name="Textfeld 13">
            <a:extLst>
              <a:ext uri="{FF2B5EF4-FFF2-40B4-BE49-F238E27FC236}">
                <a16:creationId xmlns:a16="http://schemas.microsoft.com/office/drawing/2014/main" id="{14783A0F-9B08-CE4B-A89B-9B9378C57828}"/>
              </a:ext>
            </a:extLst>
          </p:cNvPr>
          <p:cNvSpPr txBox="1"/>
          <p:nvPr/>
        </p:nvSpPr>
        <p:spPr>
          <a:xfrm>
            <a:off x="7705724" y="4234313"/>
            <a:ext cx="3929062" cy="1107996"/>
          </a:xfrm>
          <a:prstGeom prst="rect">
            <a:avLst/>
          </a:prstGeom>
          <a:noFill/>
        </p:spPr>
        <p:txBody>
          <a:bodyPr wrap="square" rtlCol="0">
            <a:spAutoFit/>
          </a:bodyPr>
          <a:lstStyle/>
          <a:p>
            <a:r>
              <a:rPr lang="en-US" sz="2200" b="1" dirty="0">
                <a:latin typeface="Lato" panose="020F0502020204030203" pitchFamily="34" charset="77"/>
              </a:rPr>
              <a:t>Several test steps were tested with only one type of failure technique</a:t>
            </a:r>
          </a:p>
        </p:txBody>
      </p:sp>
      <p:sp>
        <p:nvSpPr>
          <p:cNvPr id="16" name="Textfeld 15">
            <a:extLst>
              <a:ext uri="{FF2B5EF4-FFF2-40B4-BE49-F238E27FC236}">
                <a16:creationId xmlns:a16="http://schemas.microsoft.com/office/drawing/2014/main" id="{3B25D59D-DDB8-6444-AC51-7A2B42EB9AF0}"/>
              </a:ext>
            </a:extLst>
          </p:cNvPr>
          <p:cNvSpPr txBox="1"/>
          <p:nvPr/>
        </p:nvSpPr>
        <p:spPr>
          <a:xfrm>
            <a:off x="7705724" y="5342309"/>
            <a:ext cx="3929062" cy="707886"/>
          </a:xfrm>
          <a:prstGeom prst="rect">
            <a:avLst/>
          </a:prstGeom>
          <a:noFill/>
        </p:spPr>
        <p:txBody>
          <a:bodyPr wrap="square" rtlCol="0">
            <a:spAutoFit/>
          </a:bodyPr>
          <a:lstStyle/>
          <a:p>
            <a:r>
              <a:rPr lang="en-US" sz="2000" dirty="0">
                <a:latin typeface="Lato" panose="020F0502020204030203" pitchFamily="34" charset="77"/>
              </a:rPr>
              <a:t>For example, there are several ways to create a keyboard trap</a:t>
            </a:r>
          </a:p>
        </p:txBody>
      </p:sp>
      <p:pic>
        <p:nvPicPr>
          <p:cNvPr id="18" name="Grafik 17">
            <a:extLst>
              <a:ext uri="{FF2B5EF4-FFF2-40B4-BE49-F238E27FC236}">
                <a16:creationId xmlns:a16="http://schemas.microsoft.com/office/drawing/2014/main" id="{A151BC87-B843-0B4C-9D87-C338C38D1E6F}"/>
              </a:ext>
              <a:ext uri="{C183D7F6-B498-43B3-948B-1728B52AA6E4}">
                <adec:decorative xmlns:adec="http://schemas.microsoft.com/office/drawing/2017/decorative" val="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719889" y="4202612"/>
            <a:ext cx="832843" cy="832843"/>
          </a:xfrm>
          <a:prstGeom prst="rect">
            <a:avLst/>
          </a:prstGeom>
        </p:spPr>
      </p:pic>
    </p:spTree>
    <p:extLst>
      <p:ext uri="{BB962C8B-B14F-4D97-AF65-F5344CB8AC3E}">
        <p14:creationId xmlns:p14="http://schemas.microsoft.com/office/powerpoint/2010/main" val="27857638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15" grpId="0"/>
      <p:bldP spid="19" grpId="0"/>
      <p:bldP spid="9" grpId="0"/>
      <p:bldP spid="14" grpId="0"/>
      <p:bldP spid="1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E6558EE6-0494-FB45-919B-7F4BC9A55EC3}"/>
              </a:ext>
              <a:ext uri="{C183D7F6-B498-43B3-948B-1728B52AA6E4}">
                <adec:decorative xmlns:adec="http://schemas.microsoft.com/office/drawing/2017/decorative" val="1"/>
              </a:ext>
            </a:extLst>
          </p:cNvPr>
          <p:cNvSpPr/>
          <p:nvPr/>
        </p:nvSpPr>
        <p:spPr>
          <a:xfrm>
            <a:off x="0" y="0"/>
            <a:ext cx="12192000" cy="1228726"/>
          </a:xfrm>
          <a:prstGeom prst="rect">
            <a:avLst/>
          </a:prstGeom>
          <a:gradFill>
            <a:gsLst>
              <a:gs pos="0">
                <a:srgbClr val="1A3069"/>
              </a:gs>
              <a:gs pos="81000">
                <a:srgbClr val="1B5E9B"/>
              </a:gs>
              <a:gs pos="100000">
                <a:srgbClr val="1A3069"/>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a:t>	</a:t>
            </a:r>
            <a:endParaRPr lang="en-US" b="1" dirty="0">
              <a:latin typeface="Lato" panose="020F0502020204030203" pitchFamily="34" charset="77"/>
            </a:endParaRPr>
          </a:p>
        </p:txBody>
      </p:sp>
      <p:sp>
        <p:nvSpPr>
          <p:cNvPr id="5" name="Titel 1">
            <a:extLst>
              <a:ext uri="{FF2B5EF4-FFF2-40B4-BE49-F238E27FC236}">
                <a16:creationId xmlns:a16="http://schemas.microsoft.com/office/drawing/2014/main" id="{05DBF51F-3EF6-8A44-A0F4-31625D82744B}"/>
              </a:ext>
            </a:extLst>
          </p:cNvPr>
          <p:cNvSpPr>
            <a:spLocks noGrp="1"/>
          </p:cNvSpPr>
          <p:nvPr>
            <p:ph type="ctrTitle"/>
          </p:nvPr>
        </p:nvSpPr>
        <p:spPr>
          <a:xfrm>
            <a:off x="898070" y="-1"/>
            <a:ext cx="5943209" cy="1228726"/>
          </a:xfrm>
        </p:spPr>
        <p:txBody>
          <a:bodyPr anchor="ctr">
            <a:normAutofit/>
          </a:bodyPr>
          <a:lstStyle/>
          <a:p>
            <a:pPr algn="l"/>
            <a:r>
              <a:rPr lang="en-US" sz="3200" b="1" dirty="0">
                <a:solidFill>
                  <a:schemeClr val="bg1"/>
                </a:solidFill>
                <a:latin typeface="Lato" panose="020F0502020204030203" pitchFamily="34" charset="77"/>
              </a:rPr>
              <a:t>Conclusion </a:t>
            </a:r>
            <a:r>
              <a:rPr lang="en-US" sz="2400" b="1" dirty="0">
                <a:solidFill>
                  <a:schemeClr val="bg1"/>
                </a:solidFill>
                <a:latin typeface="Lato" panose="020F0502020204030203" pitchFamily="34" charset="77"/>
              </a:rPr>
              <a:t>(1/2)</a:t>
            </a:r>
            <a:endParaRPr lang="en-US" sz="3200" b="1" dirty="0">
              <a:solidFill>
                <a:schemeClr val="bg1"/>
              </a:solidFill>
              <a:latin typeface="Lato" panose="020F0502020204030203" pitchFamily="34" charset="77"/>
            </a:endParaRPr>
          </a:p>
        </p:txBody>
      </p:sp>
      <p:sp>
        <p:nvSpPr>
          <p:cNvPr id="3" name="Textfeld 2">
            <a:extLst>
              <a:ext uri="{FF2B5EF4-FFF2-40B4-BE49-F238E27FC236}">
                <a16:creationId xmlns:a16="http://schemas.microsoft.com/office/drawing/2014/main" id="{B432D9BE-7DE1-B24C-93DA-351DD59EDCB3}"/>
              </a:ext>
            </a:extLst>
          </p:cNvPr>
          <p:cNvSpPr txBox="1"/>
          <p:nvPr/>
        </p:nvSpPr>
        <p:spPr>
          <a:xfrm>
            <a:off x="3624857" y="1973587"/>
            <a:ext cx="4942285" cy="1107996"/>
          </a:xfrm>
          <a:prstGeom prst="rect">
            <a:avLst/>
          </a:prstGeom>
          <a:noFill/>
        </p:spPr>
        <p:txBody>
          <a:bodyPr wrap="square" rtlCol="0">
            <a:spAutoFit/>
          </a:bodyPr>
          <a:lstStyle/>
          <a:p>
            <a:pPr algn="ctr"/>
            <a:r>
              <a:rPr lang="en-US" sz="2200" b="1" dirty="0" err="1">
                <a:latin typeface="Lato" panose="020F0502020204030203" pitchFamily="34" charset="77"/>
              </a:rPr>
              <a:t>accessiBe</a:t>
            </a:r>
            <a:r>
              <a:rPr lang="en-US" sz="2200" b="1" dirty="0">
                <a:latin typeface="Lato" panose="020F0502020204030203" pitchFamily="34" charset="77"/>
              </a:rPr>
              <a:t> achieves the best result in the scope of this work while fixing the most errors.</a:t>
            </a:r>
          </a:p>
        </p:txBody>
      </p:sp>
      <p:sp>
        <p:nvSpPr>
          <p:cNvPr id="4" name="Textfeld 3">
            <a:extLst>
              <a:ext uri="{FF2B5EF4-FFF2-40B4-BE49-F238E27FC236}">
                <a16:creationId xmlns:a16="http://schemas.microsoft.com/office/drawing/2014/main" id="{B1A43F0E-0ADB-DB4B-8ED5-1A2E9B8F0F49}"/>
              </a:ext>
            </a:extLst>
          </p:cNvPr>
          <p:cNvSpPr txBox="1"/>
          <p:nvPr/>
        </p:nvSpPr>
        <p:spPr>
          <a:xfrm>
            <a:off x="3624857" y="3865859"/>
            <a:ext cx="4942285" cy="769441"/>
          </a:xfrm>
          <a:prstGeom prst="rect">
            <a:avLst/>
          </a:prstGeom>
          <a:noFill/>
        </p:spPr>
        <p:txBody>
          <a:bodyPr wrap="square" rtlCol="0">
            <a:spAutoFit/>
          </a:bodyPr>
          <a:lstStyle/>
          <a:p>
            <a:pPr algn="ctr"/>
            <a:r>
              <a:rPr lang="en-US" sz="2200" b="1" dirty="0">
                <a:latin typeface="Lato" panose="020F0502020204030203" pitchFamily="34" charset="77"/>
              </a:rPr>
              <a:t>However, full compliance is clearly not achieved</a:t>
            </a:r>
          </a:p>
        </p:txBody>
      </p:sp>
    </p:spTree>
    <p:extLst>
      <p:ext uri="{BB962C8B-B14F-4D97-AF65-F5344CB8AC3E}">
        <p14:creationId xmlns:p14="http://schemas.microsoft.com/office/powerpoint/2010/main" val="94265845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E6558EE6-0494-FB45-919B-7F4BC9A55EC3}"/>
              </a:ext>
              <a:ext uri="{C183D7F6-B498-43B3-948B-1728B52AA6E4}">
                <adec:decorative xmlns:adec="http://schemas.microsoft.com/office/drawing/2017/decorative" val="1"/>
              </a:ext>
            </a:extLst>
          </p:cNvPr>
          <p:cNvSpPr/>
          <p:nvPr/>
        </p:nvSpPr>
        <p:spPr>
          <a:xfrm>
            <a:off x="0" y="0"/>
            <a:ext cx="12192000" cy="1228726"/>
          </a:xfrm>
          <a:prstGeom prst="rect">
            <a:avLst/>
          </a:prstGeom>
          <a:gradFill>
            <a:gsLst>
              <a:gs pos="0">
                <a:srgbClr val="1A3069"/>
              </a:gs>
              <a:gs pos="81000">
                <a:srgbClr val="1B5E9B"/>
              </a:gs>
              <a:gs pos="100000">
                <a:srgbClr val="1A3069"/>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a:t>	</a:t>
            </a:r>
            <a:endParaRPr lang="en-US" b="1" dirty="0">
              <a:latin typeface="Lato" panose="020F0502020204030203" pitchFamily="34" charset="77"/>
            </a:endParaRPr>
          </a:p>
        </p:txBody>
      </p:sp>
      <p:sp>
        <p:nvSpPr>
          <p:cNvPr id="5" name="Titel 1">
            <a:extLst>
              <a:ext uri="{FF2B5EF4-FFF2-40B4-BE49-F238E27FC236}">
                <a16:creationId xmlns:a16="http://schemas.microsoft.com/office/drawing/2014/main" id="{0D5F2A3C-7514-9F40-B538-222490B4B456}"/>
              </a:ext>
            </a:extLst>
          </p:cNvPr>
          <p:cNvSpPr>
            <a:spLocks noGrp="1"/>
          </p:cNvSpPr>
          <p:nvPr>
            <p:ph type="ctrTitle"/>
          </p:nvPr>
        </p:nvSpPr>
        <p:spPr>
          <a:xfrm>
            <a:off x="898070" y="-1"/>
            <a:ext cx="5943209" cy="1228726"/>
          </a:xfrm>
        </p:spPr>
        <p:txBody>
          <a:bodyPr anchor="ctr">
            <a:normAutofit/>
          </a:bodyPr>
          <a:lstStyle/>
          <a:p>
            <a:pPr algn="l"/>
            <a:r>
              <a:rPr lang="en-US" sz="3200" b="1" dirty="0">
                <a:solidFill>
                  <a:schemeClr val="bg1"/>
                </a:solidFill>
                <a:latin typeface="Lato" panose="020F0502020204030203" pitchFamily="34" charset="77"/>
              </a:rPr>
              <a:t>Conclusion </a:t>
            </a:r>
            <a:r>
              <a:rPr lang="en-US" sz="2400" b="1" dirty="0">
                <a:solidFill>
                  <a:schemeClr val="bg1"/>
                </a:solidFill>
                <a:latin typeface="Lato" panose="020F0502020204030203" pitchFamily="34" charset="77"/>
              </a:rPr>
              <a:t>(2/2)</a:t>
            </a:r>
            <a:endParaRPr lang="en-US" sz="3200" b="1" dirty="0">
              <a:solidFill>
                <a:schemeClr val="bg1"/>
              </a:solidFill>
              <a:latin typeface="Lato" panose="020F0502020204030203" pitchFamily="34" charset="77"/>
            </a:endParaRPr>
          </a:p>
        </p:txBody>
      </p:sp>
      <p:sp>
        <p:nvSpPr>
          <p:cNvPr id="3" name="Textfeld 2">
            <a:extLst>
              <a:ext uri="{FF2B5EF4-FFF2-40B4-BE49-F238E27FC236}">
                <a16:creationId xmlns:a16="http://schemas.microsoft.com/office/drawing/2014/main" id="{B432D9BE-7DE1-B24C-93DA-351DD59EDCB3}"/>
              </a:ext>
            </a:extLst>
          </p:cNvPr>
          <p:cNvSpPr txBox="1"/>
          <p:nvPr/>
        </p:nvSpPr>
        <p:spPr>
          <a:xfrm>
            <a:off x="3624857" y="1973587"/>
            <a:ext cx="4942285" cy="4154984"/>
          </a:xfrm>
          <a:prstGeom prst="rect">
            <a:avLst/>
          </a:prstGeom>
          <a:noFill/>
        </p:spPr>
        <p:txBody>
          <a:bodyPr wrap="square" rtlCol="0">
            <a:spAutoFit/>
          </a:bodyPr>
          <a:lstStyle/>
          <a:p>
            <a:pPr algn="ctr"/>
            <a:r>
              <a:rPr lang="en-US" sz="2200" b="1" dirty="0">
                <a:latin typeface="Lato" panose="020F0502020204030203" pitchFamily="34" charset="77"/>
              </a:rPr>
              <a:t>Overlay tool vendors should:</a:t>
            </a:r>
          </a:p>
          <a:p>
            <a:pPr algn="ctr"/>
            <a:endParaRPr lang="en-US" sz="2200" b="1" dirty="0">
              <a:latin typeface="Lato" panose="020F0502020204030203" pitchFamily="34" charset="77"/>
            </a:endParaRPr>
          </a:p>
          <a:p>
            <a:pPr algn="ctr"/>
            <a:r>
              <a:rPr lang="en-US" sz="2200" dirty="0">
                <a:latin typeface="Lato" panose="020F0502020204030203" pitchFamily="34" charset="77"/>
              </a:rPr>
              <a:t>Continue to develop their technologies with WCAG and legal requirements in mind.</a:t>
            </a:r>
          </a:p>
          <a:p>
            <a:pPr algn="ctr"/>
            <a:endParaRPr lang="en-US" sz="2200" dirty="0">
              <a:latin typeface="Lato" panose="020F0502020204030203" pitchFamily="34" charset="77"/>
            </a:endParaRPr>
          </a:p>
          <a:p>
            <a:pPr algn="ctr"/>
            <a:r>
              <a:rPr lang="en-US" sz="2200" dirty="0">
                <a:latin typeface="Lato" panose="020F0502020204030203" pitchFamily="34" charset="77"/>
              </a:rPr>
              <a:t>Involve and teach the site owner to fix failures that are not covered by the automated solutions.</a:t>
            </a:r>
          </a:p>
          <a:p>
            <a:pPr algn="ctr"/>
            <a:endParaRPr lang="en-US" sz="2200" dirty="0">
              <a:latin typeface="Lato" panose="020F0502020204030203" pitchFamily="34" charset="77"/>
            </a:endParaRPr>
          </a:p>
          <a:p>
            <a:pPr algn="ctr"/>
            <a:r>
              <a:rPr lang="en-US" sz="2200" dirty="0">
                <a:latin typeface="Lato" panose="020F0502020204030203" pitchFamily="34" charset="77"/>
              </a:rPr>
              <a:t>Communicate the limitations of their technologies more openly</a:t>
            </a:r>
          </a:p>
        </p:txBody>
      </p:sp>
    </p:spTree>
    <p:extLst>
      <p:ext uri="{BB962C8B-B14F-4D97-AF65-F5344CB8AC3E}">
        <p14:creationId xmlns:p14="http://schemas.microsoft.com/office/powerpoint/2010/main" val="13911140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E6558EE6-0494-FB45-919B-7F4BC9A55EC3}"/>
              </a:ext>
              <a:ext uri="{C183D7F6-B498-43B3-948B-1728B52AA6E4}">
                <adec:decorative xmlns:adec="http://schemas.microsoft.com/office/drawing/2017/decorative" val="1"/>
              </a:ext>
            </a:extLst>
          </p:cNvPr>
          <p:cNvSpPr/>
          <p:nvPr/>
        </p:nvSpPr>
        <p:spPr>
          <a:xfrm>
            <a:off x="0" y="0"/>
            <a:ext cx="12192000" cy="1228726"/>
          </a:xfrm>
          <a:prstGeom prst="rect">
            <a:avLst/>
          </a:prstGeom>
          <a:gradFill>
            <a:gsLst>
              <a:gs pos="0">
                <a:srgbClr val="1A3069"/>
              </a:gs>
              <a:gs pos="81000">
                <a:srgbClr val="1B5E9B"/>
              </a:gs>
              <a:gs pos="100000">
                <a:srgbClr val="1A3069"/>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a:t>	</a:t>
            </a:r>
            <a:endParaRPr lang="en-US" b="1" dirty="0">
              <a:latin typeface="Lato" panose="020F0502020204030203" pitchFamily="34" charset="77"/>
            </a:endParaRPr>
          </a:p>
        </p:txBody>
      </p:sp>
      <p:sp>
        <p:nvSpPr>
          <p:cNvPr id="5" name="Titel 1">
            <a:extLst>
              <a:ext uri="{FF2B5EF4-FFF2-40B4-BE49-F238E27FC236}">
                <a16:creationId xmlns:a16="http://schemas.microsoft.com/office/drawing/2014/main" id="{0D5F2A3C-7514-9F40-B538-222490B4B456}"/>
              </a:ext>
            </a:extLst>
          </p:cNvPr>
          <p:cNvSpPr>
            <a:spLocks noGrp="1"/>
          </p:cNvSpPr>
          <p:nvPr>
            <p:ph type="ctrTitle"/>
          </p:nvPr>
        </p:nvSpPr>
        <p:spPr>
          <a:xfrm>
            <a:off x="898070" y="0"/>
            <a:ext cx="5943209" cy="1228726"/>
          </a:xfrm>
        </p:spPr>
        <p:txBody>
          <a:bodyPr anchor="ctr">
            <a:normAutofit/>
          </a:bodyPr>
          <a:lstStyle/>
          <a:p>
            <a:pPr algn="l"/>
            <a:r>
              <a:rPr lang="en-US" sz="3200" b="1" dirty="0">
                <a:solidFill>
                  <a:schemeClr val="bg1"/>
                </a:solidFill>
                <a:latin typeface="Lato" panose="020F0502020204030203" pitchFamily="34" charset="77"/>
              </a:rPr>
              <a:t>References </a:t>
            </a:r>
            <a:r>
              <a:rPr lang="en-US" sz="2400" b="1" dirty="0">
                <a:solidFill>
                  <a:schemeClr val="bg1"/>
                </a:solidFill>
                <a:latin typeface="Lato" panose="020F0502020204030203" pitchFamily="34" charset="77"/>
              </a:rPr>
              <a:t>(1/2)</a:t>
            </a:r>
          </a:p>
        </p:txBody>
      </p:sp>
      <p:sp>
        <p:nvSpPr>
          <p:cNvPr id="4" name="Textfeld 3">
            <a:extLst>
              <a:ext uri="{FF2B5EF4-FFF2-40B4-BE49-F238E27FC236}">
                <a16:creationId xmlns:a16="http://schemas.microsoft.com/office/drawing/2014/main" id="{7AD6A8A1-9F7A-B048-B32A-B16EF5648678}"/>
              </a:ext>
            </a:extLst>
          </p:cNvPr>
          <p:cNvSpPr txBox="1"/>
          <p:nvPr/>
        </p:nvSpPr>
        <p:spPr>
          <a:xfrm>
            <a:off x="451350" y="1529835"/>
            <a:ext cx="11180355" cy="338554"/>
          </a:xfrm>
          <a:prstGeom prst="rect">
            <a:avLst/>
          </a:prstGeom>
          <a:noFill/>
        </p:spPr>
        <p:txBody>
          <a:bodyPr wrap="square" rtlCol="0">
            <a:spAutoFit/>
          </a:bodyPr>
          <a:lstStyle/>
          <a:p>
            <a:r>
              <a:rPr lang="en-GB" sz="1600" dirty="0">
                <a:latin typeface="Lato" panose="020F0502020204030203" pitchFamily="34" charset="77"/>
              </a:rPr>
              <a:t>[1] Overlay Fact Sheet. </a:t>
            </a:r>
            <a:r>
              <a:rPr lang="en-GB" sz="1600" i="1" dirty="0">
                <a:latin typeface="Lato" panose="020F0502020204030203" pitchFamily="34" charset="77"/>
              </a:rPr>
              <a:t>Overlay Fact Sheet</a:t>
            </a:r>
            <a:r>
              <a:rPr lang="en-GB" sz="1600" dirty="0">
                <a:latin typeface="Lato" panose="020F0502020204030203" pitchFamily="34" charset="77"/>
              </a:rPr>
              <a:t>. https://</a:t>
            </a:r>
            <a:r>
              <a:rPr lang="en-GB" sz="1600" dirty="0" err="1">
                <a:latin typeface="Lato" panose="020F0502020204030203" pitchFamily="34" charset="77"/>
              </a:rPr>
              <a:t>overlayfactsheet.com</a:t>
            </a:r>
            <a:r>
              <a:rPr lang="en-GB" sz="1600" dirty="0">
                <a:latin typeface="Lato" panose="020F0502020204030203" pitchFamily="34" charset="77"/>
              </a:rPr>
              <a:t>. 2021. Last accessed 2021/10/30 </a:t>
            </a:r>
          </a:p>
        </p:txBody>
      </p:sp>
      <p:sp>
        <p:nvSpPr>
          <p:cNvPr id="7" name="Textfeld 6">
            <a:extLst>
              <a:ext uri="{FF2B5EF4-FFF2-40B4-BE49-F238E27FC236}">
                <a16:creationId xmlns:a16="http://schemas.microsoft.com/office/drawing/2014/main" id="{9D55F6CA-A405-634E-BD27-E76ADA3CA65D}"/>
              </a:ext>
            </a:extLst>
          </p:cNvPr>
          <p:cNvSpPr txBox="1"/>
          <p:nvPr/>
        </p:nvSpPr>
        <p:spPr>
          <a:xfrm>
            <a:off x="451350" y="2000221"/>
            <a:ext cx="11180355" cy="584775"/>
          </a:xfrm>
          <a:prstGeom prst="rect">
            <a:avLst/>
          </a:prstGeom>
          <a:noFill/>
        </p:spPr>
        <p:txBody>
          <a:bodyPr wrap="square" rtlCol="0">
            <a:spAutoFit/>
          </a:bodyPr>
          <a:lstStyle/>
          <a:p>
            <a:r>
              <a:rPr lang="en-GB" sz="1600" dirty="0">
                <a:latin typeface="Lato" panose="020F0502020204030203" pitchFamily="34" charset="77"/>
              </a:rPr>
              <a:t>[2] </a:t>
            </a:r>
            <a:r>
              <a:rPr lang="de-DE" sz="1600" dirty="0">
                <a:latin typeface="Lato" panose="020F0502020204030203" pitchFamily="34" charset="77"/>
              </a:rPr>
              <a:t>Henry, B. </a:t>
            </a:r>
            <a:r>
              <a:rPr lang="de-DE" sz="1600" i="1" dirty="0" err="1">
                <a:latin typeface="Lato" panose="020F0502020204030203" pitchFamily="34" charset="77"/>
              </a:rPr>
              <a:t>Accessibility</a:t>
            </a:r>
            <a:r>
              <a:rPr lang="de-DE" sz="1600" i="1" dirty="0">
                <a:latin typeface="Lato" panose="020F0502020204030203" pitchFamily="34" charset="77"/>
              </a:rPr>
              <a:t> </a:t>
            </a:r>
            <a:r>
              <a:rPr lang="de-DE" sz="1600" i="1" dirty="0" err="1">
                <a:latin typeface="Lato" panose="020F0502020204030203" pitchFamily="34" charset="77"/>
              </a:rPr>
              <a:t>Overlays</a:t>
            </a:r>
            <a:r>
              <a:rPr lang="de-DE" sz="1600" i="1" dirty="0">
                <a:latin typeface="Lato" panose="020F0502020204030203" pitchFamily="34" charset="77"/>
              </a:rPr>
              <a:t> in Digital Content</a:t>
            </a:r>
            <a:r>
              <a:rPr lang="de-DE" sz="1600" dirty="0">
                <a:latin typeface="Lato" panose="020F0502020204030203" pitchFamily="34" charset="77"/>
              </a:rPr>
              <a:t>. https://</a:t>
            </a:r>
            <a:r>
              <a:rPr lang="de-DE" sz="1600" dirty="0" err="1">
                <a:latin typeface="Lato" panose="020F0502020204030203" pitchFamily="34" charset="77"/>
              </a:rPr>
              <a:t>www.tpgi.com</a:t>
            </a:r>
            <a:r>
              <a:rPr lang="de-DE" sz="1600" dirty="0">
                <a:latin typeface="Lato" panose="020F0502020204030203" pitchFamily="34" charset="77"/>
              </a:rPr>
              <a:t>/</a:t>
            </a:r>
            <a:r>
              <a:rPr lang="de-DE" sz="1600" dirty="0" err="1">
                <a:latin typeface="Lato" panose="020F0502020204030203" pitchFamily="34" charset="77"/>
              </a:rPr>
              <a:t>accessibility</a:t>
            </a:r>
            <a:r>
              <a:rPr lang="de-DE" sz="1600" dirty="0">
                <a:latin typeface="Lato" panose="020F0502020204030203" pitchFamily="34" charset="77"/>
              </a:rPr>
              <a:t>-</a:t>
            </a:r>
            <a:r>
              <a:rPr lang="de-DE" sz="1600" dirty="0" err="1">
                <a:latin typeface="Lato" panose="020F0502020204030203" pitchFamily="34" charset="77"/>
              </a:rPr>
              <a:t>overlays</a:t>
            </a:r>
            <a:r>
              <a:rPr lang="de-DE" sz="1600" dirty="0">
                <a:latin typeface="Lato" panose="020F0502020204030203" pitchFamily="34" charset="77"/>
              </a:rPr>
              <a:t>-in-digital-content/. 2020,   </a:t>
            </a:r>
          </a:p>
          <a:p>
            <a:r>
              <a:rPr lang="de-DE" sz="1600" dirty="0">
                <a:latin typeface="Lato" panose="020F0502020204030203" pitchFamily="34" charset="77"/>
              </a:rPr>
              <a:t>       May 13. Last </a:t>
            </a:r>
            <a:r>
              <a:rPr lang="de-DE" sz="1600" dirty="0" err="1">
                <a:latin typeface="Lato" panose="020F0502020204030203" pitchFamily="34" charset="77"/>
              </a:rPr>
              <a:t>accessed</a:t>
            </a:r>
            <a:r>
              <a:rPr lang="de-DE" sz="1600" dirty="0">
                <a:latin typeface="Lato" panose="020F0502020204030203" pitchFamily="34" charset="77"/>
              </a:rPr>
              <a:t> 2021/10/30 </a:t>
            </a:r>
          </a:p>
        </p:txBody>
      </p:sp>
      <p:sp>
        <p:nvSpPr>
          <p:cNvPr id="8" name="Textfeld 7">
            <a:extLst>
              <a:ext uri="{FF2B5EF4-FFF2-40B4-BE49-F238E27FC236}">
                <a16:creationId xmlns:a16="http://schemas.microsoft.com/office/drawing/2014/main" id="{9D783F53-7E8E-934C-8717-6FD171E6C3C6}"/>
              </a:ext>
            </a:extLst>
          </p:cNvPr>
          <p:cNvSpPr txBox="1"/>
          <p:nvPr/>
        </p:nvSpPr>
        <p:spPr>
          <a:xfrm>
            <a:off x="451349" y="2716828"/>
            <a:ext cx="11180355" cy="584775"/>
          </a:xfrm>
          <a:prstGeom prst="rect">
            <a:avLst/>
          </a:prstGeom>
          <a:noFill/>
        </p:spPr>
        <p:txBody>
          <a:bodyPr wrap="square" rtlCol="0">
            <a:spAutoFit/>
          </a:bodyPr>
          <a:lstStyle/>
          <a:p>
            <a:r>
              <a:rPr lang="en-GB" sz="1600" dirty="0">
                <a:latin typeface="Lato" panose="020F0502020204030203" pitchFamily="34" charset="77"/>
              </a:rPr>
              <a:t>[3] </a:t>
            </a:r>
            <a:r>
              <a:rPr lang="de-DE" sz="1600" dirty="0">
                <a:latin typeface="Lato" panose="020F0502020204030203" pitchFamily="34" charset="77"/>
              </a:rPr>
              <a:t>Kornmeier, T. </a:t>
            </a:r>
            <a:r>
              <a:rPr lang="de-DE" sz="1600" i="1" dirty="0">
                <a:latin typeface="Lato" panose="020F0502020204030203" pitchFamily="34" charset="77"/>
              </a:rPr>
              <a:t>Not All </a:t>
            </a:r>
            <a:r>
              <a:rPr lang="de-DE" sz="1600" i="1" dirty="0" err="1">
                <a:latin typeface="Lato" panose="020F0502020204030203" pitchFamily="34" charset="77"/>
              </a:rPr>
              <a:t>Accessibility</a:t>
            </a:r>
            <a:r>
              <a:rPr lang="de-DE" sz="1600" i="1" dirty="0">
                <a:latin typeface="Lato" panose="020F0502020204030203" pitchFamily="34" charset="77"/>
              </a:rPr>
              <a:t> </a:t>
            </a:r>
            <a:r>
              <a:rPr lang="de-DE" sz="1600" i="1" dirty="0" err="1">
                <a:latin typeface="Lato" panose="020F0502020204030203" pitchFamily="34" charset="77"/>
              </a:rPr>
              <a:t>Overlays</a:t>
            </a:r>
            <a:r>
              <a:rPr lang="de-DE" sz="1600" i="1" dirty="0">
                <a:latin typeface="Lato" panose="020F0502020204030203" pitchFamily="34" charset="77"/>
              </a:rPr>
              <a:t> Are </a:t>
            </a:r>
            <a:r>
              <a:rPr lang="de-DE" sz="1600" i="1" dirty="0" err="1">
                <a:latin typeface="Lato" panose="020F0502020204030203" pitchFamily="34" charset="77"/>
              </a:rPr>
              <a:t>Created</a:t>
            </a:r>
            <a:r>
              <a:rPr lang="de-DE" sz="1600" i="1" dirty="0">
                <a:latin typeface="Lato" panose="020F0502020204030203" pitchFamily="34" charset="77"/>
              </a:rPr>
              <a:t> </a:t>
            </a:r>
            <a:r>
              <a:rPr lang="de-DE" sz="1600" i="1" dirty="0" err="1">
                <a:latin typeface="Lato" panose="020F0502020204030203" pitchFamily="34" charset="77"/>
              </a:rPr>
              <a:t>Equal</a:t>
            </a:r>
            <a:r>
              <a:rPr lang="de-DE" sz="1600" dirty="0">
                <a:latin typeface="Lato" panose="020F0502020204030203" pitchFamily="34" charset="77"/>
              </a:rPr>
              <a:t>. https://</a:t>
            </a:r>
            <a:r>
              <a:rPr lang="de-DE" sz="1600" dirty="0" err="1">
                <a:latin typeface="Lato" panose="020F0502020204030203" pitchFamily="34" charset="77"/>
              </a:rPr>
              <a:t>www.deque.com</a:t>
            </a:r>
            <a:r>
              <a:rPr lang="de-DE" sz="1600" dirty="0">
                <a:latin typeface="Lato" panose="020F0502020204030203" pitchFamily="34" charset="77"/>
              </a:rPr>
              <a:t>/</a:t>
            </a:r>
            <a:r>
              <a:rPr lang="de-DE" sz="1600" dirty="0" err="1">
                <a:latin typeface="Lato" panose="020F0502020204030203" pitchFamily="34" charset="77"/>
              </a:rPr>
              <a:t>blog</a:t>
            </a:r>
            <a:r>
              <a:rPr lang="de-DE" sz="1600" dirty="0">
                <a:latin typeface="Lato" panose="020F0502020204030203" pitchFamily="34" charset="77"/>
              </a:rPr>
              <a:t>/not-all-</a:t>
            </a:r>
            <a:r>
              <a:rPr lang="de-DE" sz="1600" dirty="0" err="1">
                <a:latin typeface="Lato" panose="020F0502020204030203" pitchFamily="34" charset="77"/>
              </a:rPr>
              <a:t>accessibility</a:t>
            </a:r>
            <a:r>
              <a:rPr lang="de-DE" sz="1600" dirty="0">
                <a:latin typeface="Lato" panose="020F0502020204030203" pitchFamily="34" charset="77"/>
              </a:rPr>
              <a:t>-</a:t>
            </a:r>
            <a:r>
              <a:rPr lang="de-DE" sz="1600" dirty="0" err="1">
                <a:latin typeface="Lato" panose="020F0502020204030203" pitchFamily="34" charset="77"/>
              </a:rPr>
              <a:t>overlays</a:t>
            </a:r>
            <a:r>
              <a:rPr lang="de-DE" sz="1600" dirty="0">
                <a:latin typeface="Lato" panose="020F0502020204030203" pitchFamily="34" charset="77"/>
              </a:rPr>
              <a:t>- </a:t>
            </a:r>
            <a:r>
              <a:rPr lang="de-DE" sz="1600" dirty="0" err="1">
                <a:latin typeface="Lato" panose="020F0502020204030203" pitchFamily="34" charset="77"/>
              </a:rPr>
              <a:t>are-created-equal</a:t>
            </a:r>
            <a:r>
              <a:rPr lang="de-DE" sz="1600" dirty="0">
                <a:latin typeface="Lato" panose="020F0502020204030203" pitchFamily="34" charset="77"/>
              </a:rPr>
              <a:t>/. 2020, April 6. Last </a:t>
            </a:r>
            <a:r>
              <a:rPr lang="de-DE" sz="1600" dirty="0" err="1">
                <a:latin typeface="Lato" panose="020F0502020204030203" pitchFamily="34" charset="77"/>
              </a:rPr>
              <a:t>accessed</a:t>
            </a:r>
            <a:r>
              <a:rPr lang="de-DE" sz="1600" dirty="0">
                <a:latin typeface="Lato" panose="020F0502020204030203" pitchFamily="34" charset="77"/>
              </a:rPr>
              <a:t> 2021/10/30 </a:t>
            </a:r>
            <a:endParaRPr lang="en-GB" sz="1600" dirty="0">
              <a:latin typeface="Lato" panose="020F0502020204030203" pitchFamily="34" charset="77"/>
            </a:endParaRPr>
          </a:p>
        </p:txBody>
      </p:sp>
      <p:sp>
        <p:nvSpPr>
          <p:cNvPr id="9" name="Textfeld 8">
            <a:extLst>
              <a:ext uri="{FF2B5EF4-FFF2-40B4-BE49-F238E27FC236}">
                <a16:creationId xmlns:a16="http://schemas.microsoft.com/office/drawing/2014/main" id="{F1626638-CE4A-8841-A6E1-65A354813435}"/>
              </a:ext>
            </a:extLst>
          </p:cNvPr>
          <p:cNvSpPr txBox="1"/>
          <p:nvPr/>
        </p:nvSpPr>
        <p:spPr>
          <a:xfrm>
            <a:off x="451348" y="3429000"/>
            <a:ext cx="11180355" cy="830997"/>
          </a:xfrm>
          <a:prstGeom prst="rect">
            <a:avLst/>
          </a:prstGeom>
          <a:noFill/>
        </p:spPr>
        <p:txBody>
          <a:bodyPr wrap="square" rtlCol="0">
            <a:spAutoFit/>
          </a:bodyPr>
          <a:lstStyle/>
          <a:p>
            <a:r>
              <a:rPr lang="en-GB" sz="1600" dirty="0">
                <a:latin typeface="Lato" panose="020F0502020204030203" pitchFamily="34" charset="77"/>
              </a:rPr>
              <a:t>[4]  </a:t>
            </a:r>
            <a:r>
              <a:rPr lang="de-DE" sz="1600" dirty="0">
                <a:latin typeface="Lato" panose="020F0502020204030203" pitchFamily="34" charset="77"/>
              </a:rPr>
              <a:t>DIAS GmbH. </a:t>
            </a:r>
            <a:r>
              <a:rPr lang="de-DE" sz="1600" i="1" dirty="0">
                <a:latin typeface="Lato" panose="020F0502020204030203" pitchFamily="34" charset="77"/>
              </a:rPr>
              <a:t>Die BITV 2.0 – Was prüft der BITV-Test, was prüft er nicht?</a:t>
            </a:r>
            <a:r>
              <a:rPr lang="de-DE" sz="1600" dirty="0">
                <a:latin typeface="Lato" panose="020F0502020204030203" pitchFamily="34" charset="77"/>
              </a:rPr>
              <a:t>. https://</a:t>
            </a:r>
            <a:r>
              <a:rPr lang="de-DE" sz="1600" dirty="0" err="1">
                <a:latin typeface="Lato" panose="020F0502020204030203" pitchFamily="34" charset="77"/>
              </a:rPr>
              <a:t>www.bitvtest.de</a:t>
            </a:r>
            <a:r>
              <a:rPr lang="de-DE" sz="1600" dirty="0">
                <a:latin typeface="Lato" panose="020F0502020204030203" pitchFamily="34" charset="77"/>
              </a:rPr>
              <a:t>/</a:t>
            </a:r>
            <a:r>
              <a:rPr lang="de-DE" sz="1600" dirty="0" err="1">
                <a:latin typeface="Lato" panose="020F0502020204030203" pitchFamily="34" charset="77"/>
              </a:rPr>
              <a:t>bitv_test</a:t>
            </a:r>
            <a:r>
              <a:rPr lang="de-DE" sz="1600" dirty="0">
                <a:latin typeface="Lato" panose="020F0502020204030203" pitchFamily="34" charset="77"/>
              </a:rPr>
              <a:t>/</a:t>
            </a:r>
            <a:r>
              <a:rPr lang="de-DE" sz="1600" dirty="0" err="1">
                <a:latin typeface="Lato" panose="020F0502020204030203" pitchFamily="34" charset="77"/>
              </a:rPr>
              <a:t>das_testverfahren_im_detail</a:t>
            </a:r>
            <a:r>
              <a:rPr lang="de-DE" sz="1600" dirty="0">
                <a:latin typeface="Lato" panose="020F0502020204030203" pitchFamily="34" charset="77"/>
              </a:rPr>
              <a:t>/vertiefend/ die_bitv_20_was_prueft_der_bitv_test_was_prueft_er_nicht.html. Last </a:t>
            </a:r>
            <a:r>
              <a:rPr lang="de-DE" sz="1600" dirty="0" err="1">
                <a:latin typeface="Lato" panose="020F0502020204030203" pitchFamily="34" charset="77"/>
              </a:rPr>
              <a:t>accessed</a:t>
            </a:r>
            <a:r>
              <a:rPr lang="de-DE" sz="1600" dirty="0">
                <a:latin typeface="Lato" panose="020F0502020204030203" pitchFamily="34" charset="77"/>
              </a:rPr>
              <a:t> 2021/10/30 </a:t>
            </a:r>
          </a:p>
        </p:txBody>
      </p:sp>
      <p:sp>
        <p:nvSpPr>
          <p:cNvPr id="10" name="Textfeld 9">
            <a:extLst>
              <a:ext uri="{FF2B5EF4-FFF2-40B4-BE49-F238E27FC236}">
                <a16:creationId xmlns:a16="http://schemas.microsoft.com/office/drawing/2014/main" id="{ABC2A467-5D58-4C4D-9E62-ACD9E9EEE964}"/>
              </a:ext>
            </a:extLst>
          </p:cNvPr>
          <p:cNvSpPr txBox="1"/>
          <p:nvPr/>
        </p:nvSpPr>
        <p:spPr>
          <a:xfrm>
            <a:off x="451348" y="4387394"/>
            <a:ext cx="11180355" cy="830997"/>
          </a:xfrm>
          <a:prstGeom prst="rect">
            <a:avLst/>
          </a:prstGeom>
          <a:noFill/>
        </p:spPr>
        <p:txBody>
          <a:bodyPr wrap="square" rtlCol="0">
            <a:spAutoFit/>
          </a:bodyPr>
          <a:lstStyle/>
          <a:p>
            <a:r>
              <a:rPr lang="en-GB" sz="1600" dirty="0">
                <a:latin typeface="Lato" panose="020F0502020204030203" pitchFamily="34" charset="77"/>
              </a:rPr>
              <a:t>[5] </a:t>
            </a:r>
            <a:r>
              <a:rPr lang="de-DE" sz="1600" dirty="0">
                <a:latin typeface="Lato" panose="020F0502020204030203" pitchFamily="34" charset="77"/>
              </a:rPr>
              <a:t>DIAS GmbH. </a:t>
            </a:r>
            <a:r>
              <a:rPr lang="de-DE" sz="1600" i="1" dirty="0">
                <a:latin typeface="Lato" panose="020F0502020204030203" pitchFamily="34" charset="77"/>
              </a:rPr>
              <a:t>Überarbeitung von Prüfschritten im Jahr 2021</a:t>
            </a:r>
            <a:r>
              <a:rPr lang="de-DE" sz="1600" dirty="0">
                <a:latin typeface="Lato" panose="020F0502020204030203" pitchFamily="34" charset="77"/>
              </a:rPr>
              <a:t>. https://</a:t>
            </a:r>
            <a:r>
              <a:rPr lang="de-DE" sz="1600" dirty="0" err="1">
                <a:latin typeface="Lato" panose="020F0502020204030203" pitchFamily="34" charset="77"/>
              </a:rPr>
              <a:t>www.bitvtest.de</a:t>
            </a:r>
            <a:r>
              <a:rPr lang="de-DE" sz="1600" dirty="0">
                <a:latin typeface="Lato" panose="020F0502020204030203" pitchFamily="34" charset="77"/>
              </a:rPr>
              <a:t>/</a:t>
            </a:r>
            <a:r>
              <a:rPr lang="de-DE" sz="1600" dirty="0" err="1">
                <a:latin typeface="Lato" panose="020F0502020204030203" pitchFamily="34" charset="77"/>
              </a:rPr>
              <a:t>bitv_test</a:t>
            </a:r>
            <a:r>
              <a:rPr lang="de-DE" sz="1600" dirty="0">
                <a:latin typeface="Lato" panose="020F0502020204030203" pitchFamily="34" charset="77"/>
              </a:rPr>
              <a:t>/</a:t>
            </a:r>
            <a:r>
              <a:rPr lang="de-DE" sz="1600" dirty="0" err="1">
                <a:latin typeface="Lato" panose="020F0502020204030203" pitchFamily="34" charset="77"/>
              </a:rPr>
              <a:t>das_testverfahren_im_detail</a:t>
            </a:r>
            <a:r>
              <a:rPr lang="de-DE" sz="1600" dirty="0">
                <a:latin typeface="Lato" panose="020F0502020204030203" pitchFamily="34" charset="77"/>
              </a:rPr>
              <a:t>/vertiefend/</a:t>
            </a:r>
            <a:r>
              <a:rPr lang="de-DE" sz="1600" dirty="0" err="1">
                <a:latin typeface="Lato" panose="020F0502020204030203" pitchFamily="34" charset="77"/>
              </a:rPr>
              <a:t>ueberarbeitung</a:t>
            </a:r>
            <a:r>
              <a:rPr lang="de-DE" sz="1600" dirty="0">
                <a:latin typeface="Lato" panose="020F0502020204030203" pitchFamily="34" charset="77"/>
              </a:rPr>
              <a:t>/2021.html Last </a:t>
            </a:r>
            <a:r>
              <a:rPr lang="de-DE" sz="1600" dirty="0" err="1">
                <a:latin typeface="Lato" panose="020F0502020204030203" pitchFamily="34" charset="77"/>
              </a:rPr>
              <a:t>accessed</a:t>
            </a:r>
            <a:r>
              <a:rPr lang="de-DE" sz="1600" dirty="0">
                <a:latin typeface="Lato" panose="020F0502020204030203" pitchFamily="34" charset="77"/>
              </a:rPr>
              <a:t> 2021/10/30 </a:t>
            </a:r>
          </a:p>
        </p:txBody>
      </p:sp>
      <p:sp>
        <p:nvSpPr>
          <p:cNvPr id="11" name="Textfeld 10">
            <a:extLst>
              <a:ext uri="{FF2B5EF4-FFF2-40B4-BE49-F238E27FC236}">
                <a16:creationId xmlns:a16="http://schemas.microsoft.com/office/drawing/2014/main" id="{AA45AFA8-B771-2042-8DD5-6A91316868F9}"/>
              </a:ext>
            </a:extLst>
          </p:cNvPr>
          <p:cNvSpPr txBox="1"/>
          <p:nvPr/>
        </p:nvSpPr>
        <p:spPr>
          <a:xfrm>
            <a:off x="451348" y="5345788"/>
            <a:ext cx="11180355" cy="584775"/>
          </a:xfrm>
          <a:prstGeom prst="rect">
            <a:avLst/>
          </a:prstGeom>
          <a:noFill/>
        </p:spPr>
        <p:txBody>
          <a:bodyPr wrap="square" rtlCol="0">
            <a:spAutoFit/>
          </a:bodyPr>
          <a:lstStyle/>
          <a:p>
            <a:r>
              <a:rPr lang="en-GB" sz="1600" dirty="0">
                <a:latin typeface="Lato" panose="020F0502020204030203" pitchFamily="34" charset="77"/>
              </a:rPr>
              <a:t>[6] </a:t>
            </a:r>
            <a:r>
              <a:rPr lang="de-DE" sz="1600" dirty="0">
                <a:latin typeface="Lato" panose="020F0502020204030203" pitchFamily="34" charset="77"/>
              </a:rPr>
              <a:t>DIAS GmbH. </a:t>
            </a:r>
            <a:r>
              <a:rPr lang="de-DE" sz="1600" i="1" dirty="0">
                <a:latin typeface="Lato" panose="020F0502020204030203" pitchFamily="34" charset="77"/>
              </a:rPr>
              <a:t>Beschreibung des Prüfverfahrens</a:t>
            </a:r>
            <a:r>
              <a:rPr lang="de-DE" sz="1600" dirty="0">
                <a:latin typeface="Lato" panose="020F0502020204030203" pitchFamily="34" charset="77"/>
              </a:rPr>
              <a:t>. https://</a:t>
            </a:r>
            <a:r>
              <a:rPr lang="de-DE" sz="1600" dirty="0" err="1">
                <a:latin typeface="Lato" panose="020F0502020204030203" pitchFamily="34" charset="77"/>
              </a:rPr>
              <a:t>www.bitvtest.de</a:t>
            </a:r>
            <a:r>
              <a:rPr lang="de-DE" sz="1600" dirty="0">
                <a:latin typeface="Lato" panose="020F0502020204030203" pitchFamily="34" charset="77"/>
              </a:rPr>
              <a:t>/</a:t>
            </a:r>
            <a:r>
              <a:rPr lang="de-DE" sz="1600" dirty="0" err="1">
                <a:latin typeface="Lato" panose="020F0502020204030203" pitchFamily="34" charset="77"/>
              </a:rPr>
              <a:t>bitv_test</a:t>
            </a:r>
            <a:r>
              <a:rPr lang="de-DE" sz="1600" dirty="0">
                <a:latin typeface="Lato" panose="020F0502020204030203" pitchFamily="34" charset="77"/>
              </a:rPr>
              <a:t>/</a:t>
            </a:r>
            <a:r>
              <a:rPr lang="de-DE" sz="1600" dirty="0" err="1">
                <a:latin typeface="Lato" panose="020F0502020204030203" pitchFamily="34" charset="77"/>
              </a:rPr>
              <a:t>das_testverfahren_im_detail</a:t>
            </a:r>
            <a:r>
              <a:rPr lang="de-DE" sz="1600" dirty="0">
                <a:latin typeface="Lato" panose="020F0502020204030203" pitchFamily="34" charset="77"/>
              </a:rPr>
              <a:t>/</a:t>
            </a:r>
            <a:r>
              <a:rPr lang="de-DE" sz="1600" dirty="0" err="1">
                <a:latin typeface="Lato" panose="020F0502020204030203" pitchFamily="34" charset="77"/>
              </a:rPr>
              <a:t>verfahren.html</a:t>
            </a:r>
            <a:r>
              <a:rPr lang="de-DE" sz="1600" dirty="0">
                <a:latin typeface="Lato" panose="020F0502020204030203" pitchFamily="34" charset="77"/>
              </a:rPr>
              <a:t>. Last </a:t>
            </a:r>
            <a:r>
              <a:rPr lang="de-DE" sz="1600" dirty="0" err="1">
                <a:latin typeface="Lato" panose="020F0502020204030203" pitchFamily="34" charset="77"/>
              </a:rPr>
              <a:t>accessed</a:t>
            </a:r>
            <a:r>
              <a:rPr lang="de-DE" sz="1600" dirty="0">
                <a:latin typeface="Lato" panose="020F0502020204030203" pitchFamily="34" charset="77"/>
              </a:rPr>
              <a:t> 2021/10/30 </a:t>
            </a:r>
          </a:p>
        </p:txBody>
      </p:sp>
    </p:spTree>
    <p:extLst>
      <p:ext uri="{BB962C8B-B14F-4D97-AF65-F5344CB8AC3E}">
        <p14:creationId xmlns:p14="http://schemas.microsoft.com/office/powerpoint/2010/main" val="2235288803"/>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Titel 1">
            <a:extLst>
              <a:ext uri="{FF2B5EF4-FFF2-40B4-BE49-F238E27FC236}">
                <a16:creationId xmlns:a16="http://schemas.microsoft.com/office/drawing/2014/main" id="{E34FBCC8-BFF3-7540-8477-758E0F97001E}"/>
              </a:ext>
            </a:extLst>
          </p:cNvPr>
          <p:cNvSpPr>
            <a:spLocks noGrp="1"/>
          </p:cNvSpPr>
          <p:nvPr>
            <p:ph type="ctrTitle"/>
          </p:nvPr>
        </p:nvSpPr>
        <p:spPr>
          <a:xfrm>
            <a:off x="2871981" y="1378355"/>
            <a:ext cx="5943209" cy="1228726"/>
          </a:xfrm>
        </p:spPr>
        <p:txBody>
          <a:bodyPr anchor="ctr">
            <a:normAutofit/>
          </a:bodyPr>
          <a:lstStyle/>
          <a:p>
            <a:r>
              <a:rPr lang="en-US" sz="3200" b="1" dirty="0">
                <a:latin typeface="Lato" panose="020F0502020204030203" pitchFamily="34" charset="77"/>
              </a:rPr>
              <a:t>Overlay tools as a support for accessible websites – </a:t>
            </a:r>
          </a:p>
        </p:txBody>
      </p:sp>
      <p:sp>
        <p:nvSpPr>
          <p:cNvPr id="19" name="Textfeld 18">
            <a:extLst>
              <a:ext uri="{FF2B5EF4-FFF2-40B4-BE49-F238E27FC236}">
                <a16:creationId xmlns:a16="http://schemas.microsoft.com/office/drawing/2014/main" id="{836576B8-00C8-0D49-9B62-58538D774E90}"/>
              </a:ext>
            </a:extLst>
          </p:cNvPr>
          <p:cNvSpPr txBox="1"/>
          <p:nvPr/>
        </p:nvSpPr>
        <p:spPr>
          <a:xfrm>
            <a:off x="2843212" y="2643064"/>
            <a:ext cx="6000750" cy="523220"/>
          </a:xfrm>
          <a:prstGeom prst="rect">
            <a:avLst/>
          </a:prstGeom>
          <a:noFill/>
        </p:spPr>
        <p:txBody>
          <a:bodyPr wrap="square" rtlCol="0" anchor="ctr">
            <a:spAutoFit/>
          </a:bodyPr>
          <a:lstStyle/>
          <a:p>
            <a:pPr algn="ctr"/>
            <a:r>
              <a:rPr lang="en-US" sz="2800" dirty="0">
                <a:latin typeface="Lato" panose="020F0502020204030203" pitchFamily="34" charset="77"/>
              </a:rPr>
              <a:t>possibilities and limitations</a:t>
            </a:r>
            <a:endParaRPr lang="de-DE" sz="2800" dirty="0">
              <a:latin typeface="Lato" panose="020F0502020204030203" pitchFamily="34" charset="77"/>
            </a:endParaRPr>
          </a:p>
        </p:txBody>
      </p:sp>
      <p:sp>
        <p:nvSpPr>
          <p:cNvPr id="13" name="Textfeld 12">
            <a:extLst>
              <a:ext uri="{FF2B5EF4-FFF2-40B4-BE49-F238E27FC236}">
                <a16:creationId xmlns:a16="http://schemas.microsoft.com/office/drawing/2014/main" id="{89A187DE-75B2-E54B-A8BC-DE53474BF321}"/>
              </a:ext>
            </a:extLst>
          </p:cNvPr>
          <p:cNvSpPr txBox="1"/>
          <p:nvPr/>
        </p:nvSpPr>
        <p:spPr>
          <a:xfrm>
            <a:off x="2672952" y="4078926"/>
            <a:ext cx="6341269" cy="516552"/>
          </a:xfrm>
          <a:prstGeom prst="rect">
            <a:avLst/>
          </a:prstGeom>
          <a:noFill/>
        </p:spPr>
        <p:txBody>
          <a:bodyPr wrap="square" anchor="ctr">
            <a:spAutoFit/>
          </a:bodyPr>
          <a:lstStyle/>
          <a:p>
            <a:pPr algn="ctr" hangingPunct="0">
              <a:lnSpc>
                <a:spcPts val="1100"/>
              </a:lnSpc>
              <a:spcAft>
                <a:spcPts val="1000"/>
              </a:spcAft>
            </a:pPr>
            <a:r>
              <a:rPr lang="de-DE" sz="1800" dirty="0">
                <a:effectLst/>
                <a:latin typeface="Lato" panose="020F0502020204030203" pitchFamily="34" charset="77"/>
                <a:ea typeface="Times New Roman" panose="02020603050405020304" pitchFamily="18" charset="0"/>
              </a:rPr>
              <a:t>Niklas Egger,</a:t>
            </a:r>
          </a:p>
          <a:p>
            <a:pPr algn="ctr" hangingPunct="0">
              <a:lnSpc>
                <a:spcPts val="1100"/>
              </a:lnSpc>
              <a:spcAft>
                <a:spcPts val="1000"/>
              </a:spcAft>
            </a:pPr>
            <a:r>
              <a:rPr lang="de-DE" sz="1800" dirty="0">
                <a:effectLst/>
                <a:latin typeface="Lato" panose="020F0502020204030203" pitchFamily="34" charset="77"/>
                <a:ea typeface="Times New Roman" panose="02020603050405020304" pitchFamily="18" charset="0"/>
              </a:rPr>
              <a:t>Gottfried Zimmermann </a:t>
            </a:r>
            <a:r>
              <a:rPr lang="de-DE" sz="1800" dirty="0" err="1">
                <a:effectLst/>
                <a:latin typeface="Lato" panose="020F0502020204030203" pitchFamily="34" charset="77"/>
                <a:ea typeface="Times New Roman" panose="02020603050405020304" pitchFamily="18" charset="0"/>
              </a:rPr>
              <a:t>and</a:t>
            </a:r>
            <a:r>
              <a:rPr lang="de-DE" sz="1800" dirty="0">
                <a:effectLst/>
                <a:latin typeface="Lato" panose="020F0502020204030203" pitchFamily="34" charset="77"/>
                <a:ea typeface="Times New Roman" panose="02020603050405020304" pitchFamily="18" charset="0"/>
              </a:rPr>
              <a:t> Christophe </a:t>
            </a:r>
            <a:r>
              <a:rPr lang="de-DE" sz="1800" dirty="0" err="1">
                <a:effectLst/>
                <a:latin typeface="Lato" panose="020F0502020204030203" pitchFamily="34" charset="77"/>
                <a:ea typeface="Times New Roman" panose="02020603050405020304" pitchFamily="18" charset="0"/>
              </a:rPr>
              <a:t>Strobbe</a:t>
            </a:r>
            <a:endParaRPr lang="de-DE" sz="1800" dirty="0">
              <a:effectLst/>
              <a:latin typeface="Lato" panose="020F0502020204030203" pitchFamily="34" charset="77"/>
              <a:ea typeface="Times New Roman" panose="02020603050405020304" pitchFamily="18" charset="0"/>
            </a:endParaRPr>
          </a:p>
        </p:txBody>
      </p:sp>
      <p:sp>
        <p:nvSpPr>
          <p:cNvPr id="15" name="Textfeld 14">
            <a:extLst>
              <a:ext uri="{FF2B5EF4-FFF2-40B4-BE49-F238E27FC236}">
                <a16:creationId xmlns:a16="http://schemas.microsoft.com/office/drawing/2014/main" id="{EDB477EC-469E-4141-BA63-6CFE4E2469A1}"/>
              </a:ext>
            </a:extLst>
          </p:cNvPr>
          <p:cNvSpPr txBox="1"/>
          <p:nvPr/>
        </p:nvSpPr>
        <p:spPr>
          <a:xfrm>
            <a:off x="2793205" y="4713106"/>
            <a:ext cx="6100762" cy="369332"/>
          </a:xfrm>
          <a:prstGeom prst="rect">
            <a:avLst/>
          </a:prstGeom>
          <a:noFill/>
        </p:spPr>
        <p:txBody>
          <a:bodyPr wrap="square">
            <a:spAutoFit/>
          </a:bodyPr>
          <a:lstStyle/>
          <a:p>
            <a:pPr algn="ctr"/>
            <a:r>
              <a:rPr lang="de-DE" sz="1800" dirty="0">
                <a:effectLst/>
                <a:latin typeface="Lato" panose="020F0502020204030203" pitchFamily="34" charset="77"/>
                <a:ea typeface="Times New Roman" panose="02020603050405020304" pitchFamily="18" charset="0"/>
              </a:rPr>
              <a:t>Hochschule der Medien, Stuttgart, Germany</a:t>
            </a:r>
            <a:r>
              <a:rPr lang="de-DE" dirty="0">
                <a:effectLst/>
                <a:latin typeface="Lato" panose="020F0502020204030203" pitchFamily="34" charset="77"/>
              </a:rPr>
              <a:t> </a:t>
            </a:r>
            <a:endParaRPr lang="en-US" dirty="0">
              <a:latin typeface="Lato" panose="020F0502020204030203" pitchFamily="34" charset="77"/>
            </a:endParaRPr>
          </a:p>
        </p:txBody>
      </p:sp>
      <p:pic>
        <p:nvPicPr>
          <p:cNvPr id="17" name="Grafik 16" descr="Logo der Hochschule der Medien&#10;">
            <a:extLst>
              <a:ext uri="{FF2B5EF4-FFF2-40B4-BE49-F238E27FC236}">
                <a16:creationId xmlns:a16="http://schemas.microsoft.com/office/drawing/2014/main" id="{404D38A6-A367-3245-89D0-F1BB835E15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63075" y="256782"/>
            <a:ext cx="1084979" cy="990043"/>
          </a:xfrm>
          <a:prstGeom prst="rect">
            <a:avLst/>
          </a:prstGeom>
        </p:spPr>
      </p:pic>
      <p:sp>
        <p:nvSpPr>
          <p:cNvPr id="20" name="Textfeld 19">
            <a:extLst>
              <a:ext uri="{FF2B5EF4-FFF2-40B4-BE49-F238E27FC236}">
                <a16:creationId xmlns:a16="http://schemas.microsoft.com/office/drawing/2014/main" id="{CAE8B26C-A52B-6543-B79E-894BB28BE19B}"/>
              </a:ext>
            </a:extLst>
          </p:cNvPr>
          <p:cNvSpPr txBox="1"/>
          <p:nvPr/>
        </p:nvSpPr>
        <p:spPr>
          <a:xfrm>
            <a:off x="6413437" y="6262664"/>
            <a:ext cx="5434617" cy="338554"/>
          </a:xfrm>
          <a:prstGeom prst="rect">
            <a:avLst/>
          </a:prstGeom>
          <a:noFill/>
        </p:spPr>
        <p:txBody>
          <a:bodyPr wrap="square" rtlCol="0">
            <a:spAutoFit/>
          </a:bodyPr>
          <a:lstStyle/>
          <a:p>
            <a:pPr algn="r"/>
            <a:r>
              <a:rPr lang="en-US" sz="1600" dirty="0">
                <a:latin typeface="Lato" panose="020F0502020204030203" pitchFamily="34" charset="77"/>
              </a:rPr>
              <a:t>Slides for ICCHP-AAATE 2022 | Thursday, 14th July</a:t>
            </a:r>
          </a:p>
        </p:txBody>
      </p:sp>
    </p:spTree>
    <p:extLst>
      <p:ext uri="{BB962C8B-B14F-4D97-AF65-F5344CB8AC3E}">
        <p14:creationId xmlns:p14="http://schemas.microsoft.com/office/powerpoint/2010/main" val="520326736"/>
      </p:ext>
    </p:extLst>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E6558EE6-0494-FB45-919B-7F4BC9A55EC3}"/>
              </a:ext>
              <a:ext uri="{C183D7F6-B498-43B3-948B-1728B52AA6E4}">
                <adec:decorative xmlns:adec="http://schemas.microsoft.com/office/drawing/2017/decorative" val="1"/>
              </a:ext>
            </a:extLst>
          </p:cNvPr>
          <p:cNvSpPr/>
          <p:nvPr/>
        </p:nvSpPr>
        <p:spPr>
          <a:xfrm>
            <a:off x="0" y="0"/>
            <a:ext cx="12192000" cy="1228726"/>
          </a:xfrm>
          <a:prstGeom prst="rect">
            <a:avLst/>
          </a:prstGeom>
          <a:gradFill>
            <a:gsLst>
              <a:gs pos="0">
                <a:srgbClr val="1A3069"/>
              </a:gs>
              <a:gs pos="81000">
                <a:srgbClr val="1B5E9B"/>
              </a:gs>
              <a:gs pos="100000">
                <a:srgbClr val="1A3069"/>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a:t>	</a:t>
            </a:r>
            <a:endParaRPr lang="en-US" b="1" dirty="0">
              <a:latin typeface="Lato" panose="020F0502020204030203" pitchFamily="34" charset="77"/>
            </a:endParaRPr>
          </a:p>
        </p:txBody>
      </p:sp>
      <p:sp>
        <p:nvSpPr>
          <p:cNvPr id="5" name="Titel 1">
            <a:extLst>
              <a:ext uri="{FF2B5EF4-FFF2-40B4-BE49-F238E27FC236}">
                <a16:creationId xmlns:a16="http://schemas.microsoft.com/office/drawing/2014/main" id="{0D5F2A3C-7514-9F40-B538-222490B4B456}"/>
              </a:ext>
            </a:extLst>
          </p:cNvPr>
          <p:cNvSpPr>
            <a:spLocks noGrp="1"/>
          </p:cNvSpPr>
          <p:nvPr>
            <p:ph type="ctrTitle"/>
          </p:nvPr>
        </p:nvSpPr>
        <p:spPr>
          <a:xfrm>
            <a:off x="898070" y="0"/>
            <a:ext cx="5943209" cy="1228726"/>
          </a:xfrm>
        </p:spPr>
        <p:txBody>
          <a:bodyPr anchor="ctr">
            <a:normAutofit/>
          </a:bodyPr>
          <a:lstStyle/>
          <a:p>
            <a:pPr algn="l"/>
            <a:r>
              <a:rPr lang="en-US" sz="3200" b="1" dirty="0">
                <a:solidFill>
                  <a:schemeClr val="bg1"/>
                </a:solidFill>
                <a:latin typeface="Lato" panose="020F0502020204030203" pitchFamily="34" charset="77"/>
              </a:rPr>
              <a:t>References </a:t>
            </a:r>
            <a:r>
              <a:rPr lang="en-US" sz="2400" b="1" dirty="0">
                <a:solidFill>
                  <a:schemeClr val="bg1"/>
                </a:solidFill>
                <a:latin typeface="Lato" panose="020F0502020204030203" pitchFamily="34" charset="77"/>
              </a:rPr>
              <a:t>(2/2)</a:t>
            </a:r>
          </a:p>
        </p:txBody>
      </p:sp>
      <p:sp>
        <p:nvSpPr>
          <p:cNvPr id="4" name="Textfeld 3">
            <a:extLst>
              <a:ext uri="{FF2B5EF4-FFF2-40B4-BE49-F238E27FC236}">
                <a16:creationId xmlns:a16="http://schemas.microsoft.com/office/drawing/2014/main" id="{7AD6A8A1-9F7A-B048-B32A-B16EF5648678}"/>
              </a:ext>
            </a:extLst>
          </p:cNvPr>
          <p:cNvSpPr txBox="1"/>
          <p:nvPr/>
        </p:nvSpPr>
        <p:spPr>
          <a:xfrm>
            <a:off x="451350" y="1529835"/>
            <a:ext cx="11180355" cy="584775"/>
          </a:xfrm>
          <a:prstGeom prst="rect">
            <a:avLst/>
          </a:prstGeom>
          <a:noFill/>
        </p:spPr>
        <p:txBody>
          <a:bodyPr wrap="square" rtlCol="0">
            <a:spAutoFit/>
          </a:bodyPr>
          <a:lstStyle/>
          <a:p>
            <a:r>
              <a:rPr lang="en-GB" sz="1600" dirty="0">
                <a:latin typeface="Lato" panose="020F0502020204030203" pitchFamily="34" charset="77"/>
              </a:rPr>
              <a:t>[7] </a:t>
            </a:r>
            <a:r>
              <a:rPr lang="de-DE" sz="1600" dirty="0">
                <a:latin typeface="Lato" panose="020F0502020204030203" pitchFamily="34" charset="77"/>
              </a:rPr>
              <a:t>W3C. </a:t>
            </a:r>
            <a:r>
              <a:rPr lang="de-DE" sz="1600" i="1" dirty="0">
                <a:latin typeface="Lato" panose="020F0502020204030203" pitchFamily="34" charset="77"/>
              </a:rPr>
              <a:t>Web Content </a:t>
            </a:r>
            <a:r>
              <a:rPr lang="de-DE" sz="1600" i="1" dirty="0" err="1">
                <a:latin typeface="Lato" panose="020F0502020204030203" pitchFamily="34" charset="77"/>
              </a:rPr>
              <a:t>Accessibility</a:t>
            </a:r>
            <a:r>
              <a:rPr lang="de-DE" sz="1600" i="1" dirty="0">
                <a:latin typeface="Lato" panose="020F0502020204030203" pitchFamily="34" charset="77"/>
              </a:rPr>
              <a:t> Guidelines (WCAG) 2.1</a:t>
            </a:r>
            <a:r>
              <a:rPr lang="de-DE" sz="1600" dirty="0">
                <a:latin typeface="Lato" panose="020F0502020204030203" pitchFamily="34" charset="77"/>
              </a:rPr>
              <a:t>. https://www.w3.org/TR/WCAG21/. 2018. Last </a:t>
            </a:r>
            <a:r>
              <a:rPr lang="de-DE" sz="1600" dirty="0" err="1">
                <a:latin typeface="Lato" panose="020F0502020204030203" pitchFamily="34" charset="77"/>
              </a:rPr>
              <a:t>accessed</a:t>
            </a:r>
            <a:r>
              <a:rPr lang="de-DE" sz="1600" dirty="0">
                <a:latin typeface="Lato" panose="020F0502020204030203" pitchFamily="34" charset="77"/>
              </a:rPr>
              <a:t> 2021/10/30 </a:t>
            </a:r>
          </a:p>
        </p:txBody>
      </p:sp>
      <p:sp>
        <p:nvSpPr>
          <p:cNvPr id="12" name="Textfeld 11">
            <a:extLst>
              <a:ext uri="{FF2B5EF4-FFF2-40B4-BE49-F238E27FC236}">
                <a16:creationId xmlns:a16="http://schemas.microsoft.com/office/drawing/2014/main" id="{6380A8E3-1D86-954D-8380-E0AD630D5DE9}"/>
              </a:ext>
            </a:extLst>
          </p:cNvPr>
          <p:cNvSpPr txBox="1"/>
          <p:nvPr/>
        </p:nvSpPr>
        <p:spPr>
          <a:xfrm>
            <a:off x="451349" y="2123331"/>
            <a:ext cx="11180355" cy="584775"/>
          </a:xfrm>
          <a:prstGeom prst="rect">
            <a:avLst/>
          </a:prstGeom>
          <a:noFill/>
        </p:spPr>
        <p:txBody>
          <a:bodyPr wrap="square" rtlCol="0">
            <a:spAutoFit/>
          </a:bodyPr>
          <a:lstStyle/>
          <a:p>
            <a:r>
              <a:rPr lang="en-GB" sz="1600" dirty="0">
                <a:latin typeface="Lato" panose="020F0502020204030203" pitchFamily="34" charset="77"/>
              </a:rPr>
              <a:t>[8] </a:t>
            </a:r>
            <a:r>
              <a:rPr lang="de-DE" sz="1600" dirty="0"/>
              <a:t>W3C. </a:t>
            </a:r>
            <a:r>
              <a:rPr lang="de-DE" sz="1600" i="1" dirty="0"/>
              <a:t>Understanding </a:t>
            </a:r>
            <a:r>
              <a:rPr lang="de-DE" sz="1600" i="1" dirty="0" err="1"/>
              <a:t>Success</a:t>
            </a:r>
            <a:r>
              <a:rPr lang="de-DE" sz="1600" i="1" dirty="0"/>
              <a:t> </a:t>
            </a:r>
            <a:r>
              <a:rPr lang="de-DE" sz="1600" i="1" dirty="0" err="1"/>
              <a:t>Criterion</a:t>
            </a:r>
            <a:r>
              <a:rPr lang="de-DE" sz="1600" i="1" dirty="0"/>
              <a:t> 2.3.1: </a:t>
            </a:r>
            <a:r>
              <a:rPr lang="de-DE" sz="1600" i="1" dirty="0" err="1"/>
              <a:t>Three</a:t>
            </a:r>
            <a:r>
              <a:rPr lang="de-DE" sz="1600" i="1" dirty="0"/>
              <a:t> </a:t>
            </a:r>
            <a:r>
              <a:rPr lang="de-DE" sz="1600" i="1" dirty="0" err="1"/>
              <a:t>Flashes</a:t>
            </a:r>
            <a:r>
              <a:rPr lang="de-DE" sz="1600" i="1" dirty="0"/>
              <a:t> </a:t>
            </a:r>
            <a:r>
              <a:rPr lang="de-DE" sz="1600" i="1" dirty="0" err="1"/>
              <a:t>or</a:t>
            </a:r>
            <a:r>
              <a:rPr lang="de-DE" sz="1600" i="1" dirty="0"/>
              <a:t> Below </a:t>
            </a:r>
            <a:r>
              <a:rPr lang="de-DE" sz="1600" i="1" dirty="0" err="1"/>
              <a:t>Threshold</a:t>
            </a:r>
            <a:r>
              <a:rPr lang="de-DE" sz="1600" dirty="0"/>
              <a:t>. https://www.w3.org/WAI/WCAG21/Understanding/</a:t>
            </a:r>
            <a:r>
              <a:rPr lang="de-DE" sz="1600" dirty="0" err="1"/>
              <a:t>three-flashes-or-below-threshold.html</a:t>
            </a:r>
            <a:r>
              <a:rPr lang="de-DE" sz="1600" dirty="0"/>
              <a:t> Last </a:t>
            </a:r>
            <a:r>
              <a:rPr lang="de-DE" sz="1600" dirty="0" err="1"/>
              <a:t>accessed</a:t>
            </a:r>
            <a:r>
              <a:rPr lang="de-DE" sz="1600" dirty="0"/>
              <a:t> 2021/10/30 </a:t>
            </a:r>
          </a:p>
        </p:txBody>
      </p:sp>
    </p:spTree>
    <p:extLst>
      <p:ext uri="{BB962C8B-B14F-4D97-AF65-F5344CB8AC3E}">
        <p14:creationId xmlns:p14="http://schemas.microsoft.com/office/powerpoint/2010/main" val="3272261144"/>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E6558EE6-0494-FB45-919B-7F4BC9A55EC3}"/>
              </a:ext>
              <a:ext uri="{C183D7F6-B498-43B3-948B-1728B52AA6E4}">
                <adec:decorative xmlns:adec="http://schemas.microsoft.com/office/drawing/2017/decorative" val="1"/>
              </a:ext>
            </a:extLst>
          </p:cNvPr>
          <p:cNvSpPr/>
          <p:nvPr/>
        </p:nvSpPr>
        <p:spPr>
          <a:xfrm>
            <a:off x="0" y="0"/>
            <a:ext cx="12192000" cy="1228726"/>
          </a:xfrm>
          <a:prstGeom prst="rect">
            <a:avLst/>
          </a:prstGeom>
          <a:gradFill>
            <a:gsLst>
              <a:gs pos="0">
                <a:srgbClr val="1A3069"/>
              </a:gs>
              <a:gs pos="81000">
                <a:srgbClr val="1B5E9B"/>
              </a:gs>
              <a:gs pos="100000">
                <a:srgbClr val="1A3069"/>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a:t>	</a:t>
            </a:r>
            <a:endParaRPr lang="en-US" b="1" dirty="0">
              <a:latin typeface="Lato" panose="020F0502020204030203" pitchFamily="34" charset="77"/>
            </a:endParaRPr>
          </a:p>
        </p:txBody>
      </p:sp>
      <p:sp>
        <p:nvSpPr>
          <p:cNvPr id="3" name="Titel 1">
            <a:extLst>
              <a:ext uri="{FF2B5EF4-FFF2-40B4-BE49-F238E27FC236}">
                <a16:creationId xmlns:a16="http://schemas.microsoft.com/office/drawing/2014/main" id="{D1C68CF1-695C-B640-80CB-4DC4D6EE3179}"/>
              </a:ext>
            </a:extLst>
          </p:cNvPr>
          <p:cNvSpPr>
            <a:spLocks noGrp="1"/>
          </p:cNvSpPr>
          <p:nvPr>
            <p:ph type="ctrTitle"/>
          </p:nvPr>
        </p:nvSpPr>
        <p:spPr>
          <a:xfrm>
            <a:off x="898070" y="-1"/>
            <a:ext cx="5943209" cy="1228726"/>
          </a:xfrm>
        </p:spPr>
        <p:txBody>
          <a:bodyPr anchor="ctr">
            <a:normAutofit/>
          </a:bodyPr>
          <a:lstStyle/>
          <a:p>
            <a:pPr algn="l"/>
            <a:r>
              <a:rPr lang="en-US" sz="3200" b="1" dirty="0">
                <a:solidFill>
                  <a:schemeClr val="bg1"/>
                </a:solidFill>
                <a:latin typeface="Lato" panose="020F0502020204030203" pitchFamily="34" charset="77"/>
              </a:rPr>
              <a:t>Methods</a:t>
            </a:r>
          </a:p>
        </p:txBody>
      </p:sp>
      <p:sp>
        <p:nvSpPr>
          <p:cNvPr id="4" name="Textfeld 3">
            <a:extLst>
              <a:ext uri="{FF2B5EF4-FFF2-40B4-BE49-F238E27FC236}">
                <a16:creationId xmlns:a16="http://schemas.microsoft.com/office/drawing/2014/main" id="{33C1662C-B45D-9F41-86B9-9E3B29EE65B7}"/>
              </a:ext>
            </a:extLst>
          </p:cNvPr>
          <p:cNvSpPr txBox="1"/>
          <p:nvPr/>
        </p:nvSpPr>
        <p:spPr>
          <a:xfrm>
            <a:off x="467764" y="1605904"/>
            <a:ext cx="6968460" cy="430887"/>
          </a:xfrm>
          <a:prstGeom prst="rect">
            <a:avLst/>
          </a:prstGeom>
          <a:noFill/>
        </p:spPr>
        <p:txBody>
          <a:bodyPr wrap="square" rtlCol="0">
            <a:spAutoFit/>
          </a:bodyPr>
          <a:lstStyle/>
          <a:p>
            <a:r>
              <a:rPr lang="en-US" sz="2200" b="1" dirty="0">
                <a:latin typeface="Lato" panose="020F0502020204030203" pitchFamily="34" charset="77"/>
              </a:rPr>
              <a:t>Literature research</a:t>
            </a:r>
          </a:p>
        </p:txBody>
      </p:sp>
      <p:sp>
        <p:nvSpPr>
          <p:cNvPr id="8" name="Textfeld 7">
            <a:extLst>
              <a:ext uri="{FF2B5EF4-FFF2-40B4-BE49-F238E27FC236}">
                <a16:creationId xmlns:a16="http://schemas.microsoft.com/office/drawing/2014/main" id="{4CCEC3EC-9082-0B43-B1AF-D8A2A35610EA}"/>
              </a:ext>
            </a:extLst>
          </p:cNvPr>
          <p:cNvSpPr txBox="1"/>
          <p:nvPr/>
        </p:nvSpPr>
        <p:spPr>
          <a:xfrm>
            <a:off x="467764" y="2036791"/>
            <a:ext cx="8545126" cy="430887"/>
          </a:xfrm>
          <a:prstGeom prst="rect">
            <a:avLst/>
          </a:prstGeom>
          <a:noFill/>
        </p:spPr>
        <p:txBody>
          <a:bodyPr wrap="square" rtlCol="0">
            <a:spAutoFit/>
          </a:bodyPr>
          <a:lstStyle/>
          <a:p>
            <a:r>
              <a:rPr lang="en-US" sz="2200" dirty="0">
                <a:latin typeface="Lato" panose="020F0502020204030203" pitchFamily="34" charset="77"/>
              </a:rPr>
              <a:t>Various articles, blog entries and other internet sources</a:t>
            </a:r>
          </a:p>
        </p:txBody>
      </p:sp>
      <p:sp>
        <p:nvSpPr>
          <p:cNvPr id="9" name="Textfeld 8">
            <a:extLst>
              <a:ext uri="{FF2B5EF4-FFF2-40B4-BE49-F238E27FC236}">
                <a16:creationId xmlns:a16="http://schemas.microsoft.com/office/drawing/2014/main" id="{F594BE7F-CBDF-044F-8678-C8EF05256D62}"/>
              </a:ext>
            </a:extLst>
          </p:cNvPr>
          <p:cNvSpPr txBox="1"/>
          <p:nvPr/>
        </p:nvSpPr>
        <p:spPr>
          <a:xfrm>
            <a:off x="467764" y="2467678"/>
            <a:ext cx="8545126" cy="430887"/>
          </a:xfrm>
          <a:prstGeom prst="rect">
            <a:avLst/>
          </a:prstGeom>
          <a:noFill/>
        </p:spPr>
        <p:txBody>
          <a:bodyPr wrap="square" rtlCol="0">
            <a:spAutoFit/>
          </a:bodyPr>
          <a:lstStyle/>
          <a:p>
            <a:r>
              <a:rPr lang="en-US" sz="2200" dirty="0">
                <a:latin typeface="Lato" panose="020F0502020204030203" pitchFamily="34" charset="77"/>
              </a:rPr>
              <a:t>A total of nine providers were elicited</a:t>
            </a:r>
          </a:p>
        </p:txBody>
      </p:sp>
      <p:sp>
        <p:nvSpPr>
          <p:cNvPr id="10" name="Textfeld 9">
            <a:extLst>
              <a:ext uri="{FF2B5EF4-FFF2-40B4-BE49-F238E27FC236}">
                <a16:creationId xmlns:a16="http://schemas.microsoft.com/office/drawing/2014/main" id="{D5313045-760E-ED45-934F-492826F7F417}"/>
              </a:ext>
            </a:extLst>
          </p:cNvPr>
          <p:cNvSpPr txBox="1"/>
          <p:nvPr/>
        </p:nvSpPr>
        <p:spPr>
          <a:xfrm>
            <a:off x="467764" y="3213556"/>
            <a:ext cx="6968460" cy="430887"/>
          </a:xfrm>
          <a:prstGeom prst="rect">
            <a:avLst/>
          </a:prstGeom>
          <a:noFill/>
        </p:spPr>
        <p:txBody>
          <a:bodyPr wrap="square" rtlCol="0">
            <a:spAutoFit/>
          </a:bodyPr>
          <a:lstStyle/>
          <a:p>
            <a:r>
              <a:rPr lang="en-US" sz="2200" b="1" dirty="0">
                <a:latin typeface="Lato" panose="020F0502020204030203" pitchFamily="34" charset="77"/>
              </a:rPr>
              <a:t>Three overlay tools were </a:t>
            </a:r>
            <a:r>
              <a:rPr lang="en-GB" sz="2200" b="1" dirty="0">
                <a:latin typeface="Lato" panose="020F0502020204030203" pitchFamily="34" charset="77"/>
              </a:rPr>
              <a:t>analysed</a:t>
            </a:r>
            <a:r>
              <a:rPr lang="en-US" sz="2200" b="1" dirty="0">
                <a:latin typeface="Lato" panose="020F0502020204030203" pitchFamily="34" charset="77"/>
              </a:rPr>
              <a:t> in detail</a:t>
            </a:r>
          </a:p>
        </p:txBody>
      </p:sp>
      <p:sp>
        <p:nvSpPr>
          <p:cNvPr id="11" name="Textfeld 10">
            <a:extLst>
              <a:ext uri="{FF2B5EF4-FFF2-40B4-BE49-F238E27FC236}">
                <a16:creationId xmlns:a16="http://schemas.microsoft.com/office/drawing/2014/main" id="{1EC1E82A-BB87-1449-BB53-30B02ECF6C03}"/>
              </a:ext>
            </a:extLst>
          </p:cNvPr>
          <p:cNvSpPr txBox="1"/>
          <p:nvPr/>
        </p:nvSpPr>
        <p:spPr>
          <a:xfrm>
            <a:off x="467764" y="3644443"/>
            <a:ext cx="9536848" cy="430887"/>
          </a:xfrm>
          <a:prstGeom prst="rect">
            <a:avLst/>
          </a:prstGeom>
          <a:noFill/>
        </p:spPr>
        <p:txBody>
          <a:bodyPr wrap="square" rtlCol="0">
            <a:spAutoFit/>
          </a:bodyPr>
          <a:lstStyle/>
          <a:p>
            <a:r>
              <a:rPr lang="en-US" sz="2200" dirty="0">
                <a:latin typeface="Lato" panose="020F0502020204030203" pitchFamily="34" charset="77"/>
              </a:rPr>
              <a:t>A real website with failures was cloned and used as a test environment</a:t>
            </a:r>
          </a:p>
        </p:txBody>
      </p:sp>
      <p:sp>
        <p:nvSpPr>
          <p:cNvPr id="12" name="Textfeld 11">
            <a:extLst>
              <a:ext uri="{FF2B5EF4-FFF2-40B4-BE49-F238E27FC236}">
                <a16:creationId xmlns:a16="http://schemas.microsoft.com/office/drawing/2014/main" id="{350F1F14-8908-8340-8112-AA8D4553EF58}"/>
              </a:ext>
            </a:extLst>
          </p:cNvPr>
          <p:cNvSpPr txBox="1"/>
          <p:nvPr/>
        </p:nvSpPr>
        <p:spPr>
          <a:xfrm>
            <a:off x="467763" y="4075330"/>
            <a:ext cx="11123601" cy="430887"/>
          </a:xfrm>
          <a:prstGeom prst="rect">
            <a:avLst/>
          </a:prstGeom>
          <a:noFill/>
        </p:spPr>
        <p:txBody>
          <a:bodyPr wrap="square" rtlCol="0">
            <a:spAutoFit/>
          </a:bodyPr>
          <a:lstStyle/>
          <a:p>
            <a:r>
              <a:rPr lang="en-US" sz="2200" dirty="0">
                <a:latin typeface="Lato" panose="020F0502020204030203" pitchFamily="34" charset="77"/>
              </a:rPr>
              <a:t>Further failures were added manually, in total 29 of 92 test steps of the BIK BITV test </a:t>
            </a:r>
          </a:p>
        </p:txBody>
      </p:sp>
      <p:sp>
        <p:nvSpPr>
          <p:cNvPr id="13" name="Textfeld 12">
            <a:extLst>
              <a:ext uri="{FF2B5EF4-FFF2-40B4-BE49-F238E27FC236}">
                <a16:creationId xmlns:a16="http://schemas.microsoft.com/office/drawing/2014/main" id="{1F51778E-798A-904A-9735-830123AFC0CA}"/>
              </a:ext>
            </a:extLst>
          </p:cNvPr>
          <p:cNvSpPr txBox="1"/>
          <p:nvPr/>
        </p:nvSpPr>
        <p:spPr>
          <a:xfrm>
            <a:off x="467764" y="4883395"/>
            <a:ext cx="8366954" cy="430887"/>
          </a:xfrm>
          <a:prstGeom prst="rect">
            <a:avLst/>
          </a:prstGeom>
          <a:noFill/>
        </p:spPr>
        <p:txBody>
          <a:bodyPr wrap="square" rtlCol="0">
            <a:spAutoFit/>
          </a:bodyPr>
          <a:lstStyle/>
          <a:p>
            <a:r>
              <a:rPr lang="en-GB" sz="2200" b="1" dirty="0">
                <a:latin typeface="Lato" panose="020F0502020204030203" pitchFamily="34" charset="77"/>
              </a:rPr>
              <a:t>Seven metrics were defined for the evaluation and comparison </a:t>
            </a:r>
          </a:p>
        </p:txBody>
      </p:sp>
      <p:sp>
        <p:nvSpPr>
          <p:cNvPr id="14" name="Textfeld 13">
            <a:extLst>
              <a:ext uri="{FF2B5EF4-FFF2-40B4-BE49-F238E27FC236}">
                <a16:creationId xmlns:a16="http://schemas.microsoft.com/office/drawing/2014/main" id="{A3B87F69-C7D3-9F44-8059-7306075EBCBA}"/>
              </a:ext>
            </a:extLst>
          </p:cNvPr>
          <p:cNvSpPr txBox="1"/>
          <p:nvPr/>
        </p:nvSpPr>
        <p:spPr>
          <a:xfrm>
            <a:off x="467764" y="5314282"/>
            <a:ext cx="9536848" cy="430887"/>
          </a:xfrm>
          <a:prstGeom prst="rect">
            <a:avLst/>
          </a:prstGeom>
          <a:noFill/>
        </p:spPr>
        <p:txBody>
          <a:bodyPr wrap="square" rtlCol="0">
            <a:spAutoFit/>
          </a:bodyPr>
          <a:lstStyle/>
          <a:p>
            <a:r>
              <a:rPr lang="en-US" sz="2200" dirty="0">
                <a:latin typeface="Lato" panose="020F0502020204030203" pitchFamily="34" charset="77"/>
              </a:rPr>
              <a:t>Based on the providers' promises and the WCAG requirements</a:t>
            </a:r>
          </a:p>
        </p:txBody>
      </p:sp>
      <p:sp>
        <p:nvSpPr>
          <p:cNvPr id="15" name="Textfeld 14">
            <a:extLst>
              <a:ext uri="{FF2B5EF4-FFF2-40B4-BE49-F238E27FC236}">
                <a16:creationId xmlns:a16="http://schemas.microsoft.com/office/drawing/2014/main" id="{28F0D872-A680-C440-9A5D-BB7ADAF27C39}"/>
              </a:ext>
            </a:extLst>
          </p:cNvPr>
          <p:cNvSpPr txBox="1"/>
          <p:nvPr/>
        </p:nvSpPr>
        <p:spPr>
          <a:xfrm>
            <a:off x="467764" y="5745169"/>
            <a:ext cx="9536848" cy="430887"/>
          </a:xfrm>
          <a:prstGeom prst="rect">
            <a:avLst/>
          </a:prstGeom>
          <a:noFill/>
        </p:spPr>
        <p:txBody>
          <a:bodyPr wrap="square" rtlCol="0">
            <a:spAutoFit/>
          </a:bodyPr>
          <a:lstStyle/>
          <a:p>
            <a:r>
              <a:rPr lang="en-GB" sz="2200" dirty="0">
                <a:latin typeface="Lato" panose="020F0502020204030203" pitchFamily="34" charset="77"/>
              </a:rPr>
              <a:t>Weighted in a survey of 17 participants </a:t>
            </a:r>
          </a:p>
        </p:txBody>
      </p:sp>
    </p:spTree>
    <p:extLst>
      <p:ext uri="{BB962C8B-B14F-4D97-AF65-F5344CB8AC3E}">
        <p14:creationId xmlns:p14="http://schemas.microsoft.com/office/powerpoint/2010/main" val="31543507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P spid="10" grpId="0"/>
      <p:bldP spid="11" grpId="0"/>
      <p:bldP spid="12" grpId="0"/>
      <p:bldP spid="13" grpId="0"/>
      <p:bldP spid="14"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E6558EE6-0494-FB45-919B-7F4BC9A55EC3}"/>
              </a:ext>
              <a:ext uri="{C183D7F6-B498-43B3-948B-1728B52AA6E4}">
                <adec:decorative xmlns:adec="http://schemas.microsoft.com/office/drawing/2017/decorative" val="1"/>
              </a:ext>
            </a:extLst>
          </p:cNvPr>
          <p:cNvSpPr/>
          <p:nvPr/>
        </p:nvSpPr>
        <p:spPr>
          <a:xfrm>
            <a:off x="0" y="0"/>
            <a:ext cx="12192000" cy="1228726"/>
          </a:xfrm>
          <a:prstGeom prst="rect">
            <a:avLst/>
          </a:prstGeom>
          <a:gradFill>
            <a:gsLst>
              <a:gs pos="0">
                <a:srgbClr val="1A3069"/>
              </a:gs>
              <a:gs pos="81000">
                <a:srgbClr val="1B5E9B"/>
              </a:gs>
              <a:gs pos="100000">
                <a:srgbClr val="1A3069"/>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a:t>	</a:t>
            </a:r>
            <a:endParaRPr lang="en-US" b="1" dirty="0">
              <a:latin typeface="Lato" panose="020F0502020204030203" pitchFamily="34" charset="77"/>
            </a:endParaRPr>
          </a:p>
        </p:txBody>
      </p:sp>
      <p:sp>
        <p:nvSpPr>
          <p:cNvPr id="3" name="Titel 1">
            <a:extLst>
              <a:ext uri="{FF2B5EF4-FFF2-40B4-BE49-F238E27FC236}">
                <a16:creationId xmlns:a16="http://schemas.microsoft.com/office/drawing/2014/main" id="{D1C68CF1-695C-B640-80CB-4DC4D6EE3179}"/>
              </a:ext>
            </a:extLst>
          </p:cNvPr>
          <p:cNvSpPr>
            <a:spLocks noGrp="1"/>
          </p:cNvSpPr>
          <p:nvPr>
            <p:ph type="ctrTitle"/>
          </p:nvPr>
        </p:nvSpPr>
        <p:spPr>
          <a:xfrm>
            <a:off x="898070" y="-1"/>
            <a:ext cx="5943209" cy="1228726"/>
          </a:xfrm>
        </p:spPr>
        <p:txBody>
          <a:bodyPr anchor="ctr">
            <a:normAutofit/>
          </a:bodyPr>
          <a:lstStyle/>
          <a:p>
            <a:pPr algn="l"/>
            <a:r>
              <a:rPr lang="en-US" sz="3200" b="1" dirty="0">
                <a:solidFill>
                  <a:schemeClr val="bg1"/>
                </a:solidFill>
                <a:latin typeface="Lato" panose="020F0502020204030203" pitchFamily="34" charset="77"/>
              </a:rPr>
              <a:t>Overlay tools - Definition</a:t>
            </a:r>
          </a:p>
        </p:txBody>
      </p:sp>
      <p:sp>
        <p:nvSpPr>
          <p:cNvPr id="9" name="Textfeld 8">
            <a:extLst>
              <a:ext uri="{FF2B5EF4-FFF2-40B4-BE49-F238E27FC236}">
                <a16:creationId xmlns:a16="http://schemas.microsoft.com/office/drawing/2014/main" id="{68C54B2E-6ECE-D743-8F62-5856CE1982A1}"/>
              </a:ext>
            </a:extLst>
          </p:cNvPr>
          <p:cNvSpPr txBox="1"/>
          <p:nvPr/>
        </p:nvSpPr>
        <p:spPr>
          <a:xfrm>
            <a:off x="467764" y="1707775"/>
            <a:ext cx="6753307" cy="430887"/>
          </a:xfrm>
          <a:prstGeom prst="rect">
            <a:avLst/>
          </a:prstGeom>
          <a:noFill/>
        </p:spPr>
        <p:txBody>
          <a:bodyPr wrap="square" rtlCol="0">
            <a:spAutoFit/>
          </a:bodyPr>
          <a:lstStyle/>
          <a:p>
            <a:r>
              <a:rPr lang="en-US" sz="2200" b="1" dirty="0">
                <a:latin typeface="Lato" panose="020F0502020204030203" pitchFamily="34" charset="77"/>
              </a:rPr>
              <a:t>No consistent definition of the term "overlay tool"</a:t>
            </a:r>
            <a:endParaRPr lang="en-US" sz="2200" dirty="0"/>
          </a:p>
        </p:txBody>
      </p:sp>
      <p:sp>
        <p:nvSpPr>
          <p:cNvPr id="11" name="Textfeld 10">
            <a:extLst>
              <a:ext uri="{FF2B5EF4-FFF2-40B4-BE49-F238E27FC236}">
                <a16:creationId xmlns:a16="http://schemas.microsoft.com/office/drawing/2014/main" id="{09568527-D7F9-6D4C-BA7D-94DD2828C708}"/>
              </a:ext>
            </a:extLst>
          </p:cNvPr>
          <p:cNvSpPr txBox="1"/>
          <p:nvPr/>
        </p:nvSpPr>
        <p:spPr>
          <a:xfrm>
            <a:off x="467760" y="2206892"/>
            <a:ext cx="6753307" cy="1446550"/>
          </a:xfrm>
          <a:prstGeom prst="rect">
            <a:avLst/>
          </a:prstGeom>
          <a:noFill/>
        </p:spPr>
        <p:txBody>
          <a:bodyPr wrap="square" rtlCol="0">
            <a:spAutoFit/>
          </a:bodyPr>
          <a:lstStyle/>
          <a:p>
            <a:r>
              <a:rPr lang="de-DE" sz="2200" dirty="0">
                <a:latin typeface="Lato" panose="020F0502020204030203" pitchFamily="34" charset="77"/>
              </a:rPr>
              <a:t>„</a:t>
            </a:r>
            <a:r>
              <a:rPr lang="en-US" sz="2200" i="1" dirty="0">
                <a:latin typeface="Lato" panose="020F0502020204030203" pitchFamily="34" charset="77"/>
              </a:rPr>
              <a:t>Overlays are a broad term for technologies that aim to improve the accessibility of a website. They apply third-party source code (typically JavaScript) to make improvements to the front-end code of the website. </a:t>
            </a:r>
            <a:r>
              <a:rPr lang="de-DE" sz="2200" dirty="0">
                <a:latin typeface="Lato" panose="020F0502020204030203" pitchFamily="34" charset="77"/>
              </a:rPr>
              <a:t>“ [1]</a:t>
            </a:r>
          </a:p>
        </p:txBody>
      </p:sp>
      <p:sp>
        <p:nvSpPr>
          <p:cNvPr id="12" name="Textfeld 11">
            <a:extLst>
              <a:ext uri="{FF2B5EF4-FFF2-40B4-BE49-F238E27FC236}">
                <a16:creationId xmlns:a16="http://schemas.microsoft.com/office/drawing/2014/main" id="{3CD62E88-8B62-8943-A22C-FD319525C57F}"/>
              </a:ext>
            </a:extLst>
          </p:cNvPr>
          <p:cNvSpPr txBox="1"/>
          <p:nvPr/>
        </p:nvSpPr>
        <p:spPr>
          <a:xfrm>
            <a:off x="467759" y="4026767"/>
            <a:ext cx="6753307" cy="769441"/>
          </a:xfrm>
          <a:prstGeom prst="rect">
            <a:avLst/>
          </a:prstGeom>
          <a:noFill/>
        </p:spPr>
        <p:txBody>
          <a:bodyPr wrap="square" rtlCol="0">
            <a:spAutoFit/>
          </a:bodyPr>
          <a:lstStyle/>
          <a:p>
            <a:r>
              <a:rPr lang="en-US" sz="2200" b="1" dirty="0">
                <a:latin typeface="Lato" panose="020F0502020204030203" pitchFamily="34" charset="77"/>
              </a:rPr>
              <a:t>Beyond the implementation, the source code remains unchanged [2]</a:t>
            </a:r>
          </a:p>
        </p:txBody>
      </p:sp>
      <p:sp>
        <p:nvSpPr>
          <p:cNvPr id="13" name="Textfeld 12">
            <a:extLst>
              <a:ext uri="{FF2B5EF4-FFF2-40B4-BE49-F238E27FC236}">
                <a16:creationId xmlns:a16="http://schemas.microsoft.com/office/drawing/2014/main" id="{3F815B5B-F992-6C41-8E9C-990278F01373}"/>
              </a:ext>
            </a:extLst>
          </p:cNvPr>
          <p:cNvSpPr txBox="1"/>
          <p:nvPr/>
        </p:nvSpPr>
        <p:spPr>
          <a:xfrm>
            <a:off x="467758" y="5150225"/>
            <a:ext cx="6753307" cy="1107996"/>
          </a:xfrm>
          <a:prstGeom prst="rect">
            <a:avLst/>
          </a:prstGeom>
          <a:noFill/>
        </p:spPr>
        <p:txBody>
          <a:bodyPr wrap="square" rtlCol="0">
            <a:spAutoFit/>
          </a:bodyPr>
          <a:lstStyle/>
          <a:p>
            <a:r>
              <a:rPr lang="en-US" sz="2200" b="1" dirty="0">
                <a:latin typeface="Lato" panose="020F0502020204030203" pitchFamily="34" charset="77"/>
              </a:rPr>
              <a:t>Important to distinguish between client/ website specific overlay tools and overlay tools which, according to vendor claims, work on all websites [3].</a:t>
            </a:r>
          </a:p>
        </p:txBody>
      </p:sp>
    </p:spTree>
    <p:extLst>
      <p:ext uri="{BB962C8B-B14F-4D97-AF65-F5344CB8AC3E}">
        <p14:creationId xmlns:p14="http://schemas.microsoft.com/office/powerpoint/2010/main" val="26136521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E6558EE6-0494-FB45-919B-7F4BC9A55EC3}"/>
              </a:ext>
              <a:ext uri="{C183D7F6-B498-43B3-948B-1728B52AA6E4}">
                <adec:decorative xmlns:adec="http://schemas.microsoft.com/office/drawing/2017/decorative" val="1"/>
              </a:ext>
            </a:extLst>
          </p:cNvPr>
          <p:cNvSpPr/>
          <p:nvPr/>
        </p:nvSpPr>
        <p:spPr>
          <a:xfrm>
            <a:off x="0" y="0"/>
            <a:ext cx="12192000" cy="1228726"/>
          </a:xfrm>
          <a:prstGeom prst="rect">
            <a:avLst/>
          </a:prstGeom>
          <a:gradFill>
            <a:gsLst>
              <a:gs pos="0">
                <a:srgbClr val="1A3069"/>
              </a:gs>
              <a:gs pos="81000">
                <a:srgbClr val="1B5E9B"/>
              </a:gs>
              <a:gs pos="100000">
                <a:srgbClr val="1A3069"/>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a:t>	</a:t>
            </a:r>
            <a:endParaRPr lang="en-US" b="1" dirty="0">
              <a:latin typeface="Lato" panose="020F0502020204030203" pitchFamily="34" charset="77"/>
            </a:endParaRPr>
          </a:p>
        </p:txBody>
      </p:sp>
      <p:sp>
        <p:nvSpPr>
          <p:cNvPr id="3" name="Titel 1">
            <a:extLst>
              <a:ext uri="{FF2B5EF4-FFF2-40B4-BE49-F238E27FC236}">
                <a16:creationId xmlns:a16="http://schemas.microsoft.com/office/drawing/2014/main" id="{D1C68CF1-695C-B640-80CB-4DC4D6EE3179}"/>
              </a:ext>
            </a:extLst>
          </p:cNvPr>
          <p:cNvSpPr>
            <a:spLocks noGrp="1"/>
          </p:cNvSpPr>
          <p:nvPr>
            <p:ph type="ctrTitle"/>
          </p:nvPr>
        </p:nvSpPr>
        <p:spPr>
          <a:xfrm>
            <a:off x="898070" y="-1"/>
            <a:ext cx="5943209" cy="1228726"/>
          </a:xfrm>
        </p:spPr>
        <p:txBody>
          <a:bodyPr anchor="ctr">
            <a:normAutofit/>
          </a:bodyPr>
          <a:lstStyle/>
          <a:p>
            <a:pPr algn="l"/>
            <a:r>
              <a:rPr lang="en-US" sz="3200" b="1" dirty="0">
                <a:solidFill>
                  <a:schemeClr val="bg1"/>
                </a:solidFill>
                <a:latin typeface="Lato" panose="020F0502020204030203" pitchFamily="34" charset="77"/>
              </a:rPr>
              <a:t>Overlay tools - Toolbar</a:t>
            </a:r>
          </a:p>
        </p:txBody>
      </p:sp>
      <p:sp>
        <p:nvSpPr>
          <p:cNvPr id="10" name="Textfeld 9">
            <a:extLst>
              <a:ext uri="{FF2B5EF4-FFF2-40B4-BE49-F238E27FC236}">
                <a16:creationId xmlns:a16="http://schemas.microsoft.com/office/drawing/2014/main" id="{4AAC2416-44B9-7042-AAE9-16A454DF62C0}"/>
              </a:ext>
            </a:extLst>
          </p:cNvPr>
          <p:cNvSpPr txBox="1"/>
          <p:nvPr/>
        </p:nvSpPr>
        <p:spPr>
          <a:xfrm>
            <a:off x="467764" y="1707775"/>
            <a:ext cx="6753307" cy="430887"/>
          </a:xfrm>
          <a:prstGeom prst="rect">
            <a:avLst/>
          </a:prstGeom>
          <a:noFill/>
        </p:spPr>
        <p:txBody>
          <a:bodyPr wrap="square" rtlCol="0">
            <a:spAutoFit/>
          </a:bodyPr>
          <a:lstStyle/>
          <a:p>
            <a:r>
              <a:rPr lang="en-US" sz="2200" b="1" dirty="0">
                <a:latin typeface="Lato" panose="020F0502020204030203" pitchFamily="34" charset="77"/>
              </a:rPr>
              <a:t>Overlay tools often add toolbars to the website</a:t>
            </a:r>
            <a:endParaRPr lang="en-US" sz="2200" dirty="0"/>
          </a:p>
        </p:txBody>
      </p:sp>
      <p:sp>
        <p:nvSpPr>
          <p:cNvPr id="11" name="Textfeld 10">
            <a:extLst>
              <a:ext uri="{FF2B5EF4-FFF2-40B4-BE49-F238E27FC236}">
                <a16:creationId xmlns:a16="http://schemas.microsoft.com/office/drawing/2014/main" id="{9FE4AE69-45E3-B248-8EEF-7728DBD9D50D}"/>
              </a:ext>
            </a:extLst>
          </p:cNvPr>
          <p:cNvSpPr txBox="1"/>
          <p:nvPr/>
        </p:nvSpPr>
        <p:spPr>
          <a:xfrm>
            <a:off x="467760" y="2206892"/>
            <a:ext cx="6753307" cy="1107996"/>
          </a:xfrm>
          <a:prstGeom prst="rect">
            <a:avLst/>
          </a:prstGeom>
          <a:noFill/>
        </p:spPr>
        <p:txBody>
          <a:bodyPr wrap="square" rtlCol="0">
            <a:spAutoFit/>
          </a:bodyPr>
          <a:lstStyle/>
          <a:p>
            <a:r>
              <a:rPr lang="en-US" sz="2200" dirty="0">
                <a:latin typeface="Lato" panose="020F0502020204030203" pitchFamily="34" charset="77"/>
              </a:rPr>
              <a:t>They can include settings for the appearance of the website as well as other features like e.g., a Screen Reader</a:t>
            </a:r>
          </a:p>
        </p:txBody>
      </p:sp>
      <p:pic>
        <p:nvPicPr>
          <p:cNvPr id="4" name="Grafik 3" descr="Excerpt of the UserWay Toolbar. ">
            <a:extLst>
              <a:ext uri="{FF2B5EF4-FFF2-40B4-BE49-F238E27FC236}">
                <a16:creationId xmlns:a16="http://schemas.microsoft.com/office/drawing/2014/main" id="{4961AE31-4FF9-3044-B9ED-3296C443B9F1}"/>
              </a:ext>
            </a:extLst>
          </p:cNvPr>
          <p:cNvPicPr>
            <a:picLocks noChangeAspect="1"/>
          </p:cNvPicPr>
          <p:nvPr/>
        </p:nvPicPr>
        <p:blipFill>
          <a:blip r:embed="rId3"/>
          <a:stretch>
            <a:fillRect/>
          </a:stretch>
        </p:blipFill>
        <p:spPr>
          <a:xfrm>
            <a:off x="7869004" y="1479176"/>
            <a:ext cx="3749253" cy="5108543"/>
          </a:xfrm>
          <a:prstGeom prst="rect">
            <a:avLst/>
          </a:prstGeom>
        </p:spPr>
      </p:pic>
      <p:sp>
        <p:nvSpPr>
          <p:cNvPr id="9" name="Textfeld 8">
            <a:extLst>
              <a:ext uri="{FF2B5EF4-FFF2-40B4-BE49-F238E27FC236}">
                <a16:creationId xmlns:a16="http://schemas.microsoft.com/office/drawing/2014/main" id="{B64C60A6-3B4B-5442-9C2C-F3C79B287F82}"/>
              </a:ext>
            </a:extLst>
          </p:cNvPr>
          <p:cNvSpPr txBox="1"/>
          <p:nvPr/>
        </p:nvSpPr>
        <p:spPr>
          <a:xfrm>
            <a:off x="4002855" y="6248417"/>
            <a:ext cx="3606800" cy="461665"/>
          </a:xfrm>
          <a:prstGeom prst="rect">
            <a:avLst/>
          </a:prstGeom>
          <a:noFill/>
        </p:spPr>
        <p:txBody>
          <a:bodyPr wrap="square" rtlCol="0">
            <a:spAutoFit/>
          </a:bodyPr>
          <a:lstStyle/>
          <a:p>
            <a:pPr algn="r"/>
            <a:r>
              <a:rPr lang="en-US" sz="1200" dirty="0">
                <a:latin typeface="Lato" panose="020F0502020204030203" pitchFamily="34" charset="77"/>
              </a:rPr>
              <a:t>Source: Accessibility Menu from </a:t>
            </a:r>
            <a:r>
              <a:rPr lang="en-US" sz="1200" dirty="0" err="1">
                <a:latin typeface="Lato" panose="020F0502020204030203" pitchFamily="34" charset="77"/>
              </a:rPr>
              <a:t>UserWay</a:t>
            </a:r>
            <a:endParaRPr lang="en-US" sz="1200" dirty="0">
              <a:latin typeface="Lato" panose="020F0502020204030203" pitchFamily="34" charset="77"/>
            </a:endParaRPr>
          </a:p>
          <a:p>
            <a:pPr algn="r"/>
            <a:r>
              <a:rPr lang="en-US" sz="1200" dirty="0">
                <a:latin typeface="Lato" panose="020F0502020204030203" pitchFamily="34" charset="77"/>
              </a:rPr>
              <a:t>Taken: 06.07.22  </a:t>
            </a:r>
          </a:p>
        </p:txBody>
      </p:sp>
      <p:sp>
        <p:nvSpPr>
          <p:cNvPr id="8" name="Rechteck 7">
            <a:extLst>
              <a:ext uri="{FF2B5EF4-FFF2-40B4-BE49-F238E27FC236}">
                <a16:creationId xmlns:a16="http://schemas.microsoft.com/office/drawing/2014/main" id="{3F840637-26C9-FD42-AA20-CC07198BF542}"/>
              </a:ext>
              <a:ext uri="{C183D7F6-B498-43B3-948B-1728B52AA6E4}">
                <adec:decorative xmlns:adec="http://schemas.microsoft.com/office/drawing/2017/decorative" val="1"/>
              </a:ext>
            </a:extLst>
          </p:cNvPr>
          <p:cNvSpPr/>
          <p:nvPr/>
        </p:nvSpPr>
        <p:spPr>
          <a:xfrm>
            <a:off x="7745504" y="1343024"/>
            <a:ext cx="4008602" cy="5367058"/>
          </a:xfrm>
          <a:prstGeom prst="rect">
            <a:avLst/>
          </a:prstGeom>
          <a:no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4123681"/>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32" name="Rechteck 31">
            <a:extLst>
              <a:ext uri="{FF2B5EF4-FFF2-40B4-BE49-F238E27FC236}">
                <a16:creationId xmlns:a16="http://schemas.microsoft.com/office/drawing/2014/main" id="{1B4A526A-97C0-044F-9B6C-7FD63DCF88EA}"/>
              </a:ext>
              <a:ext uri="{C183D7F6-B498-43B3-948B-1728B52AA6E4}">
                <adec:decorative xmlns:adec="http://schemas.microsoft.com/office/drawing/2017/decorative" val="1"/>
              </a:ext>
            </a:extLst>
          </p:cNvPr>
          <p:cNvSpPr/>
          <p:nvPr/>
        </p:nvSpPr>
        <p:spPr>
          <a:xfrm>
            <a:off x="518365" y="2269671"/>
            <a:ext cx="3606801" cy="3255550"/>
          </a:xfrm>
          <a:prstGeom prst="rect">
            <a:avLst/>
          </a:prstGeom>
          <a:no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Rechteck 36">
            <a:extLst>
              <a:ext uri="{FF2B5EF4-FFF2-40B4-BE49-F238E27FC236}">
                <a16:creationId xmlns:a16="http://schemas.microsoft.com/office/drawing/2014/main" id="{FB48D15C-03A4-A744-AF18-B6C2F1A8C459}"/>
              </a:ext>
              <a:ext uri="{C183D7F6-B498-43B3-948B-1728B52AA6E4}">
                <adec:decorative xmlns:adec="http://schemas.microsoft.com/office/drawing/2017/decorative" val="1"/>
              </a:ext>
            </a:extLst>
          </p:cNvPr>
          <p:cNvSpPr/>
          <p:nvPr/>
        </p:nvSpPr>
        <p:spPr>
          <a:xfrm>
            <a:off x="8066833" y="2256972"/>
            <a:ext cx="3606801" cy="3255550"/>
          </a:xfrm>
          <a:prstGeom prst="rect">
            <a:avLst/>
          </a:prstGeom>
          <a:no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 name="Rechteck 34">
            <a:extLst>
              <a:ext uri="{FF2B5EF4-FFF2-40B4-BE49-F238E27FC236}">
                <a16:creationId xmlns:a16="http://schemas.microsoft.com/office/drawing/2014/main" id="{94DD41D6-1F22-A047-9620-EDF589C549BC}"/>
              </a:ext>
              <a:ext uri="{C183D7F6-B498-43B3-948B-1728B52AA6E4}">
                <adec:decorative xmlns:adec="http://schemas.microsoft.com/office/drawing/2017/decorative" val="1"/>
              </a:ext>
            </a:extLst>
          </p:cNvPr>
          <p:cNvSpPr/>
          <p:nvPr/>
        </p:nvSpPr>
        <p:spPr>
          <a:xfrm>
            <a:off x="4292599" y="2267938"/>
            <a:ext cx="3606801" cy="3246482"/>
          </a:xfrm>
          <a:prstGeom prst="rect">
            <a:avLst/>
          </a:prstGeom>
          <a:no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echteck 5">
            <a:extLst>
              <a:ext uri="{FF2B5EF4-FFF2-40B4-BE49-F238E27FC236}">
                <a16:creationId xmlns:a16="http://schemas.microsoft.com/office/drawing/2014/main" id="{E6558EE6-0494-FB45-919B-7F4BC9A55EC3}"/>
              </a:ext>
              <a:ext uri="{C183D7F6-B498-43B3-948B-1728B52AA6E4}">
                <adec:decorative xmlns:adec="http://schemas.microsoft.com/office/drawing/2017/decorative" val="1"/>
              </a:ext>
            </a:extLst>
          </p:cNvPr>
          <p:cNvSpPr/>
          <p:nvPr/>
        </p:nvSpPr>
        <p:spPr>
          <a:xfrm>
            <a:off x="0" y="0"/>
            <a:ext cx="12192000" cy="1228726"/>
          </a:xfrm>
          <a:prstGeom prst="rect">
            <a:avLst/>
          </a:prstGeom>
          <a:gradFill>
            <a:gsLst>
              <a:gs pos="0">
                <a:srgbClr val="1A3069"/>
              </a:gs>
              <a:gs pos="81000">
                <a:srgbClr val="1B5E9B"/>
              </a:gs>
              <a:gs pos="100000">
                <a:srgbClr val="1A3069"/>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a:t>	</a:t>
            </a:r>
            <a:endParaRPr lang="en-US" b="1" dirty="0">
              <a:latin typeface="Lato" panose="020F0502020204030203" pitchFamily="34" charset="77"/>
            </a:endParaRPr>
          </a:p>
        </p:txBody>
      </p:sp>
      <p:sp>
        <p:nvSpPr>
          <p:cNvPr id="3" name="Titel 1">
            <a:extLst>
              <a:ext uri="{FF2B5EF4-FFF2-40B4-BE49-F238E27FC236}">
                <a16:creationId xmlns:a16="http://schemas.microsoft.com/office/drawing/2014/main" id="{D1C68CF1-695C-B640-80CB-4DC4D6EE3179}"/>
              </a:ext>
            </a:extLst>
          </p:cNvPr>
          <p:cNvSpPr>
            <a:spLocks noGrp="1"/>
          </p:cNvSpPr>
          <p:nvPr>
            <p:ph type="ctrTitle"/>
          </p:nvPr>
        </p:nvSpPr>
        <p:spPr>
          <a:xfrm>
            <a:off x="898070" y="-1"/>
            <a:ext cx="7600471" cy="1228726"/>
          </a:xfrm>
        </p:spPr>
        <p:txBody>
          <a:bodyPr anchor="ctr">
            <a:normAutofit/>
          </a:bodyPr>
          <a:lstStyle/>
          <a:p>
            <a:pPr algn="l"/>
            <a:r>
              <a:rPr lang="en-GB" sz="3200" b="1" dirty="0">
                <a:solidFill>
                  <a:schemeClr val="bg1"/>
                </a:solidFill>
                <a:latin typeface="Lato" panose="020F0502020204030203" pitchFamily="34" charset="77"/>
              </a:rPr>
              <a:t>Overlay tools analysed for this study</a:t>
            </a:r>
          </a:p>
        </p:txBody>
      </p:sp>
      <p:sp>
        <p:nvSpPr>
          <p:cNvPr id="56" name="Abgerundetes Rechteck 55">
            <a:extLst>
              <a:ext uri="{FF2B5EF4-FFF2-40B4-BE49-F238E27FC236}">
                <a16:creationId xmlns:a16="http://schemas.microsoft.com/office/drawing/2014/main" id="{0513646B-324E-6E40-9581-26FA19B26DB4}"/>
              </a:ext>
            </a:extLst>
          </p:cNvPr>
          <p:cNvSpPr/>
          <p:nvPr/>
        </p:nvSpPr>
        <p:spPr>
          <a:xfrm>
            <a:off x="1293434" y="1914186"/>
            <a:ext cx="2056664" cy="538230"/>
          </a:xfrm>
          <a:prstGeom prst="roundRect">
            <a:avLst/>
          </a:prstGeom>
          <a:solidFill>
            <a:schemeClr val="bg1"/>
          </a:solidFill>
          <a:ln>
            <a:noFill/>
          </a:ln>
          <a:effectLst>
            <a:outerShdw blurRad="253849" dist="38100" dir="5400000" sx="102514" sy="102514" algn="t" rotWithShape="0">
              <a:schemeClr val="tx1">
                <a:lumMod val="50000"/>
                <a:lumOff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err="1">
                <a:solidFill>
                  <a:schemeClr val="tx1">
                    <a:lumMod val="85000"/>
                    <a:lumOff val="15000"/>
                  </a:schemeClr>
                </a:solidFill>
                <a:latin typeface="Lato" panose="020F0502020204030203" pitchFamily="34" charset="77"/>
              </a:rPr>
              <a:t>accessiBe</a:t>
            </a:r>
            <a:endParaRPr lang="en-US" sz="2200" dirty="0">
              <a:solidFill>
                <a:schemeClr val="tx1">
                  <a:lumMod val="85000"/>
                  <a:lumOff val="15000"/>
                </a:schemeClr>
              </a:solidFill>
              <a:latin typeface="Lato" panose="020F0502020204030203" pitchFamily="34" charset="77"/>
            </a:endParaRPr>
          </a:p>
        </p:txBody>
      </p:sp>
      <p:pic>
        <p:nvPicPr>
          <p:cNvPr id="59" name="Grafik 58" descr="accessiBe stating to be the #1 Web Accessibility Solution for WCAG &amp; ADA Compliance">
            <a:extLst>
              <a:ext uri="{FF2B5EF4-FFF2-40B4-BE49-F238E27FC236}">
                <a16:creationId xmlns:a16="http://schemas.microsoft.com/office/drawing/2014/main" id="{6C526297-717D-6848-9C32-A1F3FAA82FFF}"/>
              </a:ext>
            </a:extLst>
          </p:cNvPr>
          <p:cNvPicPr>
            <a:picLocks noChangeAspect="1"/>
          </p:cNvPicPr>
          <p:nvPr/>
        </p:nvPicPr>
        <p:blipFill rotWithShape="1">
          <a:blip r:embed="rId3"/>
          <a:srcRect t="2132"/>
          <a:stretch/>
        </p:blipFill>
        <p:spPr>
          <a:xfrm>
            <a:off x="639488" y="2685344"/>
            <a:ext cx="3364554" cy="2457955"/>
          </a:xfrm>
          <a:prstGeom prst="rect">
            <a:avLst/>
          </a:prstGeom>
        </p:spPr>
      </p:pic>
      <p:sp>
        <p:nvSpPr>
          <p:cNvPr id="65" name="Textfeld 64">
            <a:extLst>
              <a:ext uri="{FF2B5EF4-FFF2-40B4-BE49-F238E27FC236}">
                <a16:creationId xmlns:a16="http://schemas.microsoft.com/office/drawing/2014/main" id="{22C8951F-CC97-6640-943D-0F073902D8DD}"/>
              </a:ext>
            </a:extLst>
          </p:cNvPr>
          <p:cNvSpPr txBox="1"/>
          <p:nvPr/>
        </p:nvSpPr>
        <p:spPr>
          <a:xfrm>
            <a:off x="518365" y="5603707"/>
            <a:ext cx="3606800" cy="461665"/>
          </a:xfrm>
          <a:prstGeom prst="rect">
            <a:avLst/>
          </a:prstGeom>
          <a:noFill/>
        </p:spPr>
        <p:txBody>
          <a:bodyPr wrap="square" rtlCol="0">
            <a:spAutoFit/>
          </a:bodyPr>
          <a:lstStyle/>
          <a:p>
            <a:r>
              <a:rPr lang="en-US" sz="1200" dirty="0">
                <a:latin typeface="Lato" panose="020F0502020204030203" pitchFamily="34" charset="77"/>
              </a:rPr>
              <a:t>Source: </a:t>
            </a:r>
            <a:r>
              <a:rPr lang="en-US" sz="1200" dirty="0">
                <a:latin typeface="Lato" panose="020F0502020204030203" pitchFamily="34" charset="77"/>
                <a:hlinkClick r:id="rId4"/>
              </a:rPr>
              <a:t>https://accessibe.com/</a:t>
            </a:r>
            <a:r>
              <a:rPr lang="en-US" sz="1200" dirty="0">
                <a:latin typeface="Lato" panose="020F0502020204030203" pitchFamily="34" charset="77"/>
              </a:rPr>
              <a:t>   </a:t>
            </a:r>
          </a:p>
          <a:p>
            <a:r>
              <a:rPr lang="en-US" sz="1200" dirty="0">
                <a:latin typeface="Lato" panose="020F0502020204030203" pitchFamily="34" charset="77"/>
              </a:rPr>
              <a:t>Taken: 30.06.22  </a:t>
            </a:r>
          </a:p>
        </p:txBody>
      </p:sp>
      <p:sp>
        <p:nvSpPr>
          <p:cNvPr id="57" name="Abgerundetes Rechteck 56">
            <a:extLst>
              <a:ext uri="{FF2B5EF4-FFF2-40B4-BE49-F238E27FC236}">
                <a16:creationId xmlns:a16="http://schemas.microsoft.com/office/drawing/2014/main" id="{BBD7AEB5-6350-5945-8FF9-5712ADB8F360}"/>
              </a:ext>
            </a:extLst>
          </p:cNvPr>
          <p:cNvSpPr/>
          <p:nvPr/>
        </p:nvSpPr>
        <p:spPr>
          <a:xfrm>
            <a:off x="5067668" y="1914186"/>
            <a:ext cx="2056664" cy="538230"/>
          </a:xfrm>
          <a:prstGeom prst="roundRect">
            <a:avLst/>
          </a:prstGeom>
          <a:solidFill>
            <a:schemeClr val="bg1"/>
          </a:solidFill>
          <a:ln>
            <a:noFill/>
          </a:ln>
          <a:effectLst>
            <a:outerShdw blurRad="253849" dist="38100" dir="5400000" sx="102514" sy="102514" algn="t" rotWithShape="0">
              <a:schemeClr val="tx1">
                <a:lumMod val="50000"/>
                <a:lumOff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err="1">
                <a:solidFill>
                  <a:schemeClr val="tx1">
                    <a:lumMod val="85000"/>
                    <a:lumOff val="15000"/>
                  </a:schemeClr>
                </a:solidFill>
                <a:latin typeface="Lato" panose="020F0502020204030203" pitchFamily="34" charset="77"/>
              </a:rPr>
              <a:t>EqualWeb</a:t>
            </a:r>
            <a:endParaRPr lang="en-US" sz="2200" dirty="0">
              <a:solidFill>
                <a:schemeClr val="tx1">
                  <a:lumMod val="85000"/>
                  <a:lumOff val="15000"/>
                </a:schemeClr>
              </a:solidFill>
              <a:latin typeface="Lato" panose="020F0502020204030203" pitchFamily="34" charset="77"/>
            </a:endParaRPr>
          </a:p>
        </p:txBody>
      </p:sp>
      <p:pic>
        <p:nvPicPr>
          <p:cNvPr id="62" name="Grafik 61" descr="EqualWeb stating to be the World's #1 Web Accessibility Solution">
            <a:extLst>
              <a:ext uri="{FF2B5EF4-FFF2-40B4-BE49-F238E27FC236}">
                <a16:creationId xmlns:a16="http://schemas.microsoft.com/office/drawing/2014/main" id="{AB263E89-C035-2B41-BF5D-2FF1BA106437}"/>
              </a:ext>
            </a:extLst>
          </p:cNvPr>
          <p:cNvPicPr>
            <a:picLocks noChangeAspect="1"/>
          </p:cNvPicPr>
          <p:nvPr/>
        </p:nvPicPr>
        <p:blipFill>
          <a:blip r:embed="rId5"/>
          <a:stretch>
            <a:fillRect/>
          </a:stretch>
        </p:blipFill>
        <p:spPr>
          <a:xfrm>
            <a:off x="4385223" y="2636894"/>
            <a:ext cx="3421554" cy="2573735"/>
          </a:xfrm>
          <a:prstGeom prst="rect">
            <a:avLst/>
          </a:prstGeom>
        </p:spPr>
      </p:pic>
      <p:sp>
        <p:nvSpPr>
          <p:cNvPr id="66" name="Textfeld 65">
            <a:extLst>
              <a:ext uri="{FF2B5EF4-FFF2-40B4-BE49-F238E27FC236}">
                <a16:creationId xmlns:a16="http://schemas.microsoft.com/office/drawing/2014/main" id="{72E6D862-0015-B34F-A7F1-FA8CFFE6B3BF}"/>
              </a:ext>
            </a:extLst>
          </p:cNvPr>
          <p:cNvSpPr txBox="1"/>
          <p:nvPr/>
        </p:nvSpPr>
        <p:spPr>
          <a:xfrm>
            <a:off x="4292599" y="5603707"/>
            <a:ext cx="3606800" cy="461665"/>
          </a:xfrm>
          <a:prstGeom prst="rect">
            <a:avLst/>
          </a:prstGeom>
          <a:noFill/>
        </p:spPr>
        <p:txBody>
          <a:bodyPr wrap="square" rtlCol="0">
            <a:spAutoFit/>
          </a:bodyPr>
          <a:lstStyle/>
          <a:p>
            <a:r>
              <a:rPr lang="en-US" sz="1200" dirty="0">
                <a:latin typeface="Lato" panose="020F0502020204030203" pitchFamily="34" charset="77"/>
              </a:rPr>
              <a:t>Source: </a:t>
            </a:r>
            <a:r>
              <a:rPr lang="en-US" sz="1200" dirty="0">
                <a:latin typeface="Lato" panose="020F0502020204030203" pitchFamily="34" charset="77"/>
                <a:hlinkClick r:id="rId6"/>
              </a:rPr>
              <a:t>https://www.equalweb.com/</a:t>
            </a:r>
            <a:r>
              <a:rPr lang="en-US" sz="1200" dirty="0">
                <a:latin typeface="Lato" panose="020F0502020204030203" pitchFamily="34" charset="77"/>
              </a:rPr>
              <a:t> </a:t>
            </a:r>
          </a:p>
          <a:p>
            <a:r>
              <a:rPr lang="en-US" sz="1200" dirty="0">
                <a:latin typeface="Lato" panose="020F0502020204030203" pitchFamily="34" charset="77"/>
              </a:rPr>
              <a:t>Taken: 01.07.22  </a:t>
            </a:r>
          </a:p>
        </p:txBody>
      </p:sp>
      <p:sp>
        <p:nvSpPr>
          <p:cNvPr id="58" name="Abgerundetes Rechteck 57">
            <a:extLst>
              <a:ext uri="{FF2B5EF4-FFF2-40B4-BE49-F238E27FC236}">
                <a16:creationId xmlns:a16="http://schemas.microsoft.com/office/drawing/2014/main" id="{139CDD65-A0F2-E146-B55B-92596E91F321}"/>
              </a:ext>
            </a:extLst>
          </p:cNvPr>
          <p:cNvSpPr/>
          <p:nvPr/>
        </p:nvSpPr>
        <p:spPr>
          <a:xfrm>
            <a:off x="8841902" y="1914186"/>
            <a:ext cx="2056664" cy="538230"/>
          </a:xfrm>
          <a:prstGeom prst="roundRect">
            <a:avLst/>
          </a:prstGeom>
          <a:solidFill>
            <a:schemeClr val="bg1"/>
          </a:solidFill>
          <a:ln>
            <a:noFill/>
          </a:ln>
          <a:effectLst>
            <a:outerShdw blurRad="253849" dist="38100" dir="5400000" sx="102514" sy="102514" algn="t" rotWithShape="0">
              <a:schemeClr val="tx1">
                <a:lumMod val="50000"/>
                <a:lumOff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err="1">
                <a:solidFill>
                  <a:schemeClr val="tx1">
                    <a:lumMod val="85000"/>
                    <a:lumOff val="15000"/>
                  </a:schemeClr>
                </a:solidFill>
                <a:latin typeface="Lato" panose="020F0502020204030203" pitchFamily="34" charset="77"/>
              </a:rPr>
              <a:t>UserWay</a:t>
            </a:r>
            <a:endParaRPr lang="en-US" sz="2200" dirty="0">
              <a:solidFill>
                <a:schemeClr val="tx1">
                  <a:lumMod val="85000"/>
                  <a:lumOff val="15000"/>
                </a:schemeClr>
              </a:solidFill>
              <a:latin typeface="Lato" panose="020F0502020204030203" pitchFamily="34" charset="77"/>
            </a:endParaRPr>
          </a:p>
        </p:txBody>
      </p:sp>
      <p:pic>
        <p:nvPicPr>
          <p:cNvPr id="64" name="Grafik 63" descr="UserWay stating to be the #1 Web Accessibility Solution for WCAG &amp; ADA Compliance">
            <a:extLst>
              <a:ext uri="{FF2B5EF4-FFF2-40B4-BE49-F238E27FC236}">
                <a16:creationId xmlns:a16="http://schemas.microsoft.com/office/drawing/2014/main" id="{BC60E32D-5354-3642-AE3C-9709A29C3381}"/>
              </a:ext>
            </a:extLst>
          </p:cNvPr>
          <p:cNvPicPr>
            <a:picLocks noChangeAspect="1"/>
          </p:cNvPicPr>
          <p:nvPr/>
        </p:nvPicPr>
        <p:blipFill>
          <a:blip r:embed="rId7"/>
          <a:stretch>
            <a:fillRect/>
          </a:stretch>
        </p:blipFill>
        <p:spPr>
          <a:xfrm>
            <a:off x="8196146" y="2569564"/>
            <a:ext cx="3348174" cy="2573735"/>
          </a:xfrm>
          <a:prstGeom prst="rect">
            <a:avLst/>
          </a:prstGeom>
        </p:spPr>
      </p:pic>
      <p:sp>
        <p:nvSpPr>
          <p:cNvPr id="67" name="Textfeld 66">
            <a:extLst>
              <a:ext uri="{FF2B5EF4-FFF2-40B4-BE49-F238E27FC236}">
                <a16:creationId xmlns:a16="http://schemas.microsoft.com/office/drawing/2014/main" id="{CD6CCD3C-CA89-EC4A-BF86-AFE4B24AD492}"/>
              </a:ext>
            </a:extLst>
          </p:cNvPr>
          <p:cNvSpPr txBox="1"/>
          <p:nvPr/>
        </p:nvSpPr>
        <p:spPr>
          <a:xfrm>
            <a:off x="8066833" y="5603707"/>
            <a:ext cx="3606800" cy="461665"/>
          </a:xfrm>
          <a:prstGeom prst="rect">
            <a:avLst/>
          </a:prstGeom>
          <a:noFill/>
        </p:spPr>
        <p:txBody>
          <a:bodyPr wrap="square" rtlCol="0">
            <a:spAutoFit/>
          </a:bodyPr>
          <a:lstStyle/>
          <a:p>
            <a:r>
              <a:rPr lang="en-US" sz="1200" dirty="0">
                <a:latin typeface="Lato" panose="020F0502020204030203" pitchFamily="34" charset="77"/>
              </a:rPr>
              <a:t>Source: </a:t>
            </a:r>
            <a:r>
              <a:rPr lang="en-US" sz="1200" dirty="0">
                <a:latin typeface="Lato" panose="020F0502020204030203" pitchFamily="34" charset="77"/>
                <a:hlinkClick r:id="rId8"/>
              </a:rPr>
              <a:t>https://userway.org/</a:t>
            </a:r>
            <a:r>
              <a:rPr lang="en-US" sz="1200" dirty="0">
                <a:latin typeface="Lato" panose="020F0502020204030203" pitchFamily="34" charset="77"/>
              </a:rPr>
              <a:t> </a:t>
            </a:r>
          </a:p>
          <a:p>
            <a:r>
              <a:rPr lang="en-US" sz="1200" dirty="0">
                <a:latin typeface="Lato" panose="020F0502020204030203" pitchFamily="34" charset="77"/>
              </a:rPr>
              <a:t>Taken: 01.07.22  </a:t>
            </a:r>
          </a:p>
        </p:txBody>
      </p:sp>
    </p:spTree>
    <p:extLst>
      <p:ext uri="{BB962C8B-B14F-4D97-AF65-F5344CB8AC3E}">
        <p14:creationId xmlns:p14="http://schemas.microsoft.com/office/powerpoint/2010/main" val="300635600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7" grpId="0" animBg="1"/>
      <p:bldP spid="35" grpId="0" animBg="1"/>
      <p:bldP spid="56" grpId="0" animBg="1"/>
      <p:bldP spid="65" grpId="0"/>
      <p:bldP spid="57" grpId="0" animBg="1"/>
      <p:bldP spid="66" grpId="0"/>
      <p:bldP spid="58" grpId="0" animBg="1"/>
      <p:bldP spid="6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C9C3061B-FB85-8C42-B84D-BC77D6067AB5}"/>
              </a:ext>
              <a:ext uri="{C183D7F6-B498-43B3-948B-1728B52AA6E4}">
                <adec:decorative xmlns:adec="http://schemas.microsoft.com/office/drawing/2017/decorative" val="1"/>
              </a:ext>
            </a:extLst>
          </p:cNvPr>
          <p:cNvSpPr/>
          <p:nvPr/>
        </p:nvSpPr>
        <p:spPr>
          <a:xfrm>
            <a:off x="518365" y="2260600"/>
            <a:ext cx="3606801" cy="1968500"/>
          </a:xfrm>
          <a:prstGeom prst="rect">
            <a:avLst/>
          </a:prstGeom>
          <a:no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hteck 12">
            <a:extLst>
              <a:ext uri="{FF2B5EF4-FFF2-40B4-BE49-F238E27FC236}">
                <a16:creationId xmlns:a16="http://schemas.microsoft.com/office/drawing/2014/main" id="{D59C6C9E-C427-A048-AA93-0C7CD615BFF4}"/>
              </a:ext>
              <a:ext uri="{C183D7F6-B498-43B3-948B-1728B52AA6E4}">
                <adec:decorative xmlns:adec="http://schemas.microsoft.com/office/drawing/2017/decorative" val="1"/>
              </a:ext>
            </a:extLst>
          </p:cNvPr>
          <p:cNvSpPr/>
          <p:nvPr/>
        </p:nvSpPr>
        <p:spPr>
          <a:xfrm>
            <a:off x="8066833" y="2247899"/>
            <a:ext cx="3606801" cy="1981201"/>
          </a:xfrm>
          <a:prstGeom prst="rect">
            <a:avLst/>
          </a:prstGeom>
          <a:no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hteck 11">
            <a:extLst>
              <a:ext uri="{FF2B5EF4-FFF2-40B4-BE49-F238E27FC236}">
                <a16:creationId xmlns:a16="http://schemas.microsoft.com/office/drawing/2014/main" id="{B47F3249-1BC7-2049-945C-16A9B77A3031}"/>
              </a:ext>
              <a:ext uri="{C183D7F6-B498-43B3-948B-1728B52AA6E4}">
                <adec:decorative xmlns:adec="http://schemas.microsoft.com/office/drawing/2017/decorative" val="1"/>
              </a:ext>
            </a:extLst>
          </p:cNvPr>
          <p:cNvSpPr/>
          <p:nvPr/>
        </p:nvSpPr>
        <p:spPr>
          <a:xfrm>
            <a:off x="4292599" y="2260600"/>
            <a:ext cx="3606801" cy="1968500"/>
          </a:xfrm>
          <a:prstGeom prst="rect">
            <a:avLst/>
          </a:prstGeom>
          <a:no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echteck 5">
            <a:extLst>
              <a:ext uri="{FF2B5EF4-FFF2-40B4-BE49-F238E27FC236}">
                <a16:creationId xmlns:a16="http://schemas.microsoft.com/office/drawing/2014/main" id="{E6558EE6-0494-FB45-919B-7F4BC9A55EC3}"/>
              </a:ext>
              <a:ext uri="{C183D7F6-B498-43B3-948B-1728B52AA6E4}">
                <adec:decorative xmlns:adec="http://schemas.microsoft.com/office/drawing/2017/decorative" val="1"/>
              </a:ext>
            </a:extLst>
          </p:cNvPr>
          <p:cNvSpPr/>
          <p:nvPr/>
        </p:nvSpPr>
        <p:spPr>
          <a:xfrm>
            <a:off x="0" y="0"/>
            <a:ext cx="12192000" cy="1228726"/>
          </a:xfrm>
          <a:prstGeom prst="rect">
            <a:avLst/>
          </a:prstGeom>
          <a:gradFill>
            <a:gsLst>
              <a:gs pos="0">
                <a:srgbClr val="1A3069"/>
              </a:gs>
              <a:gs pos="81000">
                <a:srgbClr val="1B5E9B"/>
              </a:gs>
              <a:gs pos="100000">
                <a:srgbClr val="1A3069"/>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a:t>	</a:t>
            </a:r>
            <a:endParaRPr lang="en-US" b="1" dirty="0">
              <a:latin typeface="Lato" panose="020F0502020204030203" pitchFamily="34" charset="77"/>
            </a:endParaRPr>
          </a:p>
        </p:txBody>
      </p:sp>
      <p:sp>
        <p:nvSpPr>
          <p:cNvPr id="3" name="Titel 1">
            <a:extLst>
              <a:ext uri="{FF2B5EF4-FFF2-40B4-BE49-F238E27FC236}">
                <a16:creationId xmlns:a16="http://schemas.microsoft.com/office/drawing/2014/main" id="{D1C68CF1-695C-B640-80CB-4DC4D6EE3179}"/>
              </a:ext>
            </a:extLst>
          </p:cNvPr>
          <p:cNvSpPr>
            <a:spLocks noGrp="1"/>
          </p:cNvSpPr>
          <p:nvPr>
            <p:ph type="ctrTitle"/>
          </p:nvPr>
        </p:nvSpPr>
        <p:spPr>
          <a:xfrm>
            <a:off x="898070" y="-1"/>
            <a:ext cx="5943209" cy="1228726"/>
          </a:xfrm>
        </p:spPr>
        <p:txBody>
          <a:bodyPr anchor="ctr">
            <a:normAutofit/>
          </a:bodyPr>
          <a:lstStyle/>
          <a:p>
            <a:pPr algn="l"/>
            <a:r>
              <a:rPr lang="en-US" sz="3200" b="1" dirty="0">
                <a:solidFill>
                  <a:schemeClr val="bg1"/>
                </a:solidFill>
                <a:latin typeface="Lato" panose="020F0502020204030203" pitchFamily="34" charset="77"/>
              </a:rPr>
              <a:t>Subscriptions</a:t>
            </a:r>
          </a:p>
        </p:txBody>
      </p:sp>
      <p:sp>
        <p:nvSpPr>
          <p:cNvPr id="21" name="Abgerundetes Rechteck 20">
            <a:extLst>
              <a:ext uri="{FF2B5EF4-FFF2-40B4-BE49-F238E27FC236}">
                <a16:creationId xmlns:a16="http://schemas.microsoft.com/office/drawing/2014/main" id="{27C89092-EA99-3645-AB66-8D23E21E76C8}"/>
              </a:ext>
            </a:extLst>
          </p:cNvPr>
          <p:cNvSpPr/>
          <p:nvPr/>
        </p:nvSpPr>
        <p:spPr>
          <a:xfrm>
            <a:off x="1293433" y="1917226"/>
            <a:ext cx="2056664" cy="538230"/>
          </a:xfrm>
          <a:prstGeom prst="roundRect">
            <a:avLst/>
          </a:prstGeom>
          <a:solidFill>
            <a:schemeClr val="bg1"/>
          </a:solidFill>
          <a:ln>
            <a:noFill/>
          </a:ln>
          <a:effectLst>
            <a:outerShdw blurRad="253849" dist="38100" dir="5400000" sx="102514" sy="102514" algn="t" rotWithShape="0">
              <a:schemeClr val="tx1">
                <a:lumMod val="50000"/>
                <a:lumOff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err="1">
                <a:solidFill>
                  <a:schemeClr val="tx1">
                    <a:lumMod val="85000"/>
                    <a:lumOff val="15000"/>
                  </a:schemeClr>
                </a:solidFill>
                <a:latin typeface="Lato" panose="020F0502020204030203" pitchFamily="34" charset="77"/>
              </a:rPr>
              <a:t>accessiBe</a:t>
            </a:r>
            <a:endParaRPr lang="en-US" sz="2200" dirty="0">
              <a:solidFill>
                <a:schemeClr val="tx1">
                  <a:lumMod val="85000"/>
                  <a:lumOff val="15000"/>
                </a:schemeClr>
              </a:solidFill>
              <a:latin typeface="Lato" panose="020F0502020204030203" pitchFamily="34" charset="77"/>
            </a:endParaRPr>
          </a:p>
        </p:txBody>
      </p:sp>
      <p:sp>
        <p:nvSpPr>
          <p:cNvPr id="17" name="Textfeld 16">
            <a:extLst>
              <a:ext uri="{FF2B5EF4-FFF2-40B4-BE49-F238E27FC236}">
                <a16:creationId xmlns:a16="http://schemas.microsoft.com/office/drawing/2014/main" id="{CC389870-02AE-BC42-A990-5733DC2082BC}"/>
              </a:ext>
            </a:extLst>
          </p:cNvPr>
          <p:cNvSpPr txBox="1"/>
          <p:nvPr/>
        </p:nvSpPr>
        <p:spPr>
          <a:xfrm>
            <a:off x="829515" y="2823000"/>
            <a:ext cx="2984500" cy="769441"/>
          </a:xfrm>
          <a:prstGeom prst="rect">
            <a:avLst/>
          </a:prstGeom>
          <a:noFill/>
        </p:spPr>
        <p:txBody>
          <a:bodyPr wrap="square" rtlCol="0">
            <a:spAutoFit/>
          </a:bodyPr>
          <a:lstStyle/>
          <a:p>
            <a:pPr algn="ctr"/>
            <a:r>
              <a:rPr lang="en-US" sz="2200" b="1" dirty="0">
                <a:latin typeface="Lato" panose="020F0502020204030203" pitchFamily="34" charset="77"/>
              </a:rPr>
              <a:t>„Standard“</a:t>
            </a:r>
          </a:p>
          <a:p>
            <a:pPr algn="ctr"/>
            <a:r>
              <a:rPr lang="en-US" sz="2200" b="1" dirty="0">
                <a:latin typeface="Lato" panose="020F0502020204030203" pitchFamily="34" charset="77"/>
              </a:rPr>
              <a:t>49$ / Month</a:t>
            </a:r>
          </a:p>
        </p:txBody>
      </p:sp>
      <p:sp>
        <p:nvSpPr>
          <p:cNvPr id="22" name="Abgerundetes Rechteck 21">
            <a:extLst>
              <a:ext uri="{FF2B5EF4-FFF2-40B4-BE49-F238E27FC236}">
                <a16:creationId xmlns:a16="http://schemas.microsoft.com/office/drawing/2014/main" id="{DC12196D-B423-B940-8E7B-84EE52DDE6F3}"/>
              </a:ext>
            </a:extLst>
          </p:cNvPr>
          <p:cNvSpPr/>
          <p:nvPr/>
        </p:nvSpPr>
        <p:spPr>
          <a:xfrm>
            <a:off x="5067668" y="1918564"/>
            <a:ext cx="2056664" cy="538230"/>
          </a:xfrm>
          <a:prstGeom prst="roundRect">
            <a:avLst/>
          </a:prstGeom>
          <a:solidFill>
            <a:schemeClr val="bg1"/>
          </a:solidFill>
          <a:ln>
            <a:noFill/>
          </a:ln>
          <a:effectLst>
            <a:outerShdw blurRad="253849" dist="38100" dir="5400000" sx="102514" sy="102514" algn="t" rotWithShape="0">
              <a:schemeClr val="tx1">
                <a:lumMod val="50000"/>
                <a:lumOff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err="1">
                <a:solidFill>
                  <a:schemeClr val="tx1">
                    <a:lumMod val="85000"/>
                    <a:lumOff val="15000"/>
                  </a:schemeClr>
                </a:solidFill>
                <a:latin typeface="Lato" panose="020F0502020204030203" pitchFamily="34" charset="77"/>
              </a:rPr>
              <a:t>EqualWeb</a:t>
            </a:r>
            <a:endParaRPr lang="en-US" sz="2200" dirty="0">
              <a:solidFill>
                <a:schemeClr val="tx1">
                  <a:lumMod val="85000"/>
                  <a:lumOff val="15000"/>
                </a:schemeClr>
              </a:solidFill>
              <a:latin typeface="Lato" panose="020F0502020204030203" pitchFamily="34" charset="77"/>
            </a:endParaRPr>
          </a:p>
        </p:txBody>
      </p:sp>
      <p:sp>
        <p:nvSpPr>
          <p:cNvPr id="18" name="Textfeld 17">
            <a:extLst>
              <a:ext uri="{FF2B5EF4-FFF2-40B4-BE49-F238E27FC236}">
                <a16:creationId xmlns:a16="http://schemas.microsoft.com/office/drawing/2014/main" id="{EE3D5603-842A-A341-A14F-72FDEE33EE66}"/>
              </a:ext>
            </a:extLst>
          </p:cNvPr>
          <p:cNvSpPr txBox="1"/>
          <p:nvPr/>
        </p:nvSpPr>
        <p:spPr>
          <a:xfrm>
            <a:off x="4603749" y="2638333"/>
            <a:ext cx="2984500" cy="1107996"/>
          </a:xfrm>
          <a:prstGeom prst="rect">
            <a:avLst/>
          </a:prstGeom>
          <a:noFill/>
        </p:spPr>
        <p:txBody>
          <a:bodyPr wrap="square" rtlCol="0">
            <a:spAutoFit/>
          </a:bodyPr>
          <a:lstStyle/>
          <a:p>
            <a:pPr algn="ctr"/>
            <a:r>
              <a:rPr lang="en-US" sz="2200" b="1" dirty="0">
                <a:latin typeface="Lato" panose="020F0502020204030203" pitchFamily="34" charset="77"/>
              </a:rPr>
              <a:t>„Small“ of the „Auto Accessibility Plans“</a:t>
            </a:r>
          </a:p>
          <a:p>
            <a:pPr algn="ctr"/>
            <a:r>
              <a:rPr lang="en-US" sz="2200" b="1" dirty="0">
                <a:latin typeface="Lato" panose="020F0502020204030203" pitchFamily="34" charset="77"/>
              </a:rPr>
              <a:t>39$ / Month</a:t>
            </a:r>
          </a:p>
        </p:txBody>
      </p:sp>
      <p:sp>
        <p:nvSpPr>
          <p:cNvPr id="23" name="Abgerundetes Rechteck 22">
            <a:extLst>
              <a:ext uri="{FF2B5EF4-FFF2-40B4-BE49-F238E27FC236}">
                <a16:creationId xmlns:a16="http://schemas.microsoft.com/office/drawing/2014/main" id="{07C1C972-99B2-F149-92EA-A8204D9B82AC}"/>
              </a:ext>
            </a:extLst>
          </p:cNvPr>
          <p:cNvSpPr/>
          <p:nvPr/>
        </p:nvSpPr>
        <p:spPr>
          <a:xfrm>
            <a:off x="8841901" y="1917226"/>
            <a:ext cx="2056664" cy="538230"/>
          </a:xfrm>
          <a:prstGeom prst="roundRect">
            <a:avLst/>
          </a:prstGeom>
          <a:solidFill>
            <a:schemeClr val="bg1"/>
          </a:solidFill>
          <a:ln>
            <a:noFill/>
          </a:ln>
          <a:effectLst>
            <a:outerShdw blurRad="253849" dist="38100" dir="5400000" sx="102514" sy="102514" algn="t" rotWithShape="0">
              <a:schemeClr val="tx1">
                <a:lumMod val="50000"/>
                <a:lumOff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err="1">
                <a:solidFill>
                  <a:schemeClr val="tx1">
                    <a:lumMod val="85000"/>
                    <a:lumOff val="15000"/>
                  </a:schemeClr>
                </a:solidFill>
                <a:latin typeface="Lato" panose="020F0502020204030203" pitchFamily="34" charset="77"/>
              </a:rPr>
              <a:t>UserWay</a:t>
            </a:r>
            <a:endParaRPr lang="en-US" sz="2200" dirty="0">
              <a:solidFill>
                <a:schemeClr val="tx1">
                  <a:lumMod val="85000"/>
                  <a:lumOff val="15000"/>
                </a:schemeClr>
              </a:solidFill>
              <a:latin typeface="Lato" panose="020F0502020204030203" pitchFamily="34" charset="77"/>
            </a:endParaRPr>
          </a:p>
        </p:txBody>
      </p:sp>
      <p:sp>
        <p:nvSpPr>
          <p:cNvPr id="19" name="Textfeld 18">
            <a:extLst>
              <a:ext uri="{FF2B5EF4-FFF2-40B4-BE49-F238E27FC236}">
                <a16:creationId xmlns:a16="http://schemas.microsoft.com/office/drawing/2014/main" id="{7F3FB2E8-2898-6446-98C7-43C13A3A7008}"/>
              </a:ext>
            </a:extLst>
          </p:cNvPr>
          <p:cNvSpPr txBox="1"/>
          <p:nvPr/>
        </p:nvSpPr>
        <p:spPr>
          <a:xfrm>
            <a:off x="8377983" y="2823000"/>
            <a:ext cx="2984500" cy="769441"/>
          </a:xfrm>
          <a:prstGeom prst="rect">
            <a:avLst/>
          </a:prstGeom>
          <a:noFill/>
        </p:spPr>
        <p:txBody>
          <a:bodyPr wrap="square" rtlCol="0">
            <a:spAutoFit/>
          </a:bodyPr>
          <a:lstStyle/>
          <a:p>
            <a:pPr algn="ctr"/>
            <a:r>
              <a:rPr lang="en-US" sz="2200" b="1" dirty="0">
                <a:latin typeface="Lato" panose="020F0502020204030203" pitchFamily="34" charset="77"/>
              </a:rPr>
              <a:t>„Small Business“</a:t>
            </a:r>
          </a:p>
          <a:p>
            <a:pPr algn="ctr"/>
            <a:r>
              <a:rPr lang="en-US" sz="2200" b="1" dirty="0">
                <a:latin typeface="Lato" panose="020F0502020204030203" pitchFamily="34" charset="77"/>
              </a:rPr>
              <a:t>49$ / Month</a:t>
            </a:r>
          </a:p>
        </p:txBody>
      </p:sp>
      <p:sp>
        <p:nvSpPr>
          <p:cNvPr id="20" name="Textfeld 19">
            <a:extLst>
              <a:ext uri="{FF2B5EF4-FFF2-40B4-BE49-F238E27FC236}">
                <a16:creationId xmlns:a16="http://schemas.microsoft.com/office/drawing/2014/main" id="{829D9829-28FF-4347-B879-6AEF46129955}"/>
              </a:ext>
            </a:extLst>
          </p:cNvPr>
          <p:cNvSpPr txBox="1"/>
          <p:nvPr/>
        </p:nvSpPr>
        <p:spPr>
          <a:xfrm>
            <a:off x="2762249" y="4960669"/>
            <a:ext cx="6667500" cy="769441"/>
          </a:xfrm>
          <a:prstGeom prst="rect">
            <a:avLst/>
          </a:prstGeom>
          <a:noFill/>
        </p:spPr>
        <p:txBody>
          <a:bodyPr wrap="square" rtlCol="0">
            <a:spAutoFit/>
          </a:bodyPr>
          <a:lstStyle/>
          <a:p>
            <a:pPr algn="ctr"/>
            <a:r>
              <a:rPr lang="en-US" sz="2200" b="1" dirty="0">
                <a:latin typeface="Lato" panose="020F0502020204030203" pitchFamily="34" charset="77"/>
              </a:rPr>
              <a:t>Additional paid services and features were not taken into account</a:t>
            </a:r>
          </a:p>
        </p:txBody>
      </p:sp>
    </p:spTree>
    <p:extLst>
      <p:ext uri="{BB962C8B-B14F-4D97-AF65-F5344CB8AC3E}">
        <p14:creationId xmlns:p14="http://schemas.microsoft.com/office/powerpoint/2010/main" val="2595255165"/>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E6558EE6-0494-FB45-919B-7F4BC9A55EC3}"/>
              </a:ext>
              <a:ext uri="{C183D7F6-B498-43B3-948B-1728B52AA6E4}">
                <adec:decorative xmlns:adec="http://schemas.microsoft.com/office/drawing/2017/decorative" val="1"/>
              </a:ext>
            </a:extLst>
          </p:cNvPr>
          <p:cNvSpPr/>
          <p:nvPr/>
        </p:nvSpPr>
        <p:spPr>
          <a:xfrm>
            <a:off x="0" y="0"/>
            <a:ext cx="12192000" cy="1228726"/>
          </a:xfrm>
          <a:prstGeom prst="rect">
            <a:avLst/>
          </a:prstGeom>
          <a:gradFill>
            <a:gsLst>
              <a:gs pos="0">
                <a:srgbClr val="1A3069"/>
              </a:gs>
              <a:gs pos="81000">
                <a:srgbClr val="1B5E9B"/>
              </a:gs>
              <a:gs pos="100000">
                <a:srgbClr val="1A3069"/>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a:t>	</a:t>
            </a:r>
            <a:endParaRPr lang="en-US" b="1" dirty="0">
              <a:latin typeface="Lato" panose="020F0502020204030203" pitchFamily="34" charset="77"/>
            </a:endParaRPr>
          </a:p>
        </p:txBody>
      </p:sp>
      <p:sp>
        <p:nvSpPr>
          <p:cNvPr id="3" name="Titel 1">
            <a:extLst>
              <a:ext uri="{FF2B5EF4-FFF2-40B4-BE49-F238E27FC236}">
                <a16:creationId xmlns:a16="http://schemas.microsoft.com/office/drawing/2014/main" id="{D1C68CF1-695C-B640-80CB-4DC4D6EE3179}"/>
              </a:ext>
            </a:extLst>
          </p:cNvPr>
          <p:cNvSpPr>
            <a:spLocks noGrp="1"/>
          </p:cNvSpPr>
          <p:nvPr>
            <p:ph type="ctrTitle"/>
          </p:nvPr>
        </p:nvSpPr>
        <p:spPr>
          <a:xfrm>
            <a:off x="898070" y="-1"/>
            <a:ext cx="5943209" cy="1228726"/>
          </a:xfrm>
        </p:spPr>
        <p:txBody>
          <a:bodyPr anchor="ctr">
            <a:normAutofit/>
          </a:bodyPr>
          <a:lstStyle/>
          <a:p>
            <a:pPr algn="l"/>
            <a:r>
              <a:rPr lang="en-US" sz="3200" b="1" dirty="0">
                <a:solidFill>
                  <a:schemeClr val="bg1"/>
                </a:solidFill>
                <a:latin typeface="Lato" panose="020F0502020204030203" pitchFamily="34" charset="77"/>
              </a:rPr>
              <a:t>Parameters for the analysis</a:t>
            </a:r>
          </a:p>
        </p:txBody>
      </p:sp>
      <p:sp>
        <p:nvSpPr>
          <p:cNvPr id="5" name="Textfeld 4">
            <a:extLst>
              <a:ext uri="{FF2B5EF4-FFF2-40B4-BE49-F238E27FC236}">
                <a16:creationId xmlns:a16="http://schemas.microsoft.com/office/drawing/2014/main" id="{74B198FE-43D5-D942-AAB2-942546965953}"/>
              </a:ext>
            </a:extLst>
          </p:cNvPr>
          <p:cNvSpPr txBox="1"/>
          <p:nvPr/>
        </p:nvSpPr>
        <p:spPr>
          <a:xfrm>
            <a:off x="467764" y="1605904"/>
            <a:ext cx="6667500" cy="769441"/>
          </a:xfrm>
          <a:prstGeom prst="rect">
            <a:avLst/>
          </a:prstGeom>
          <a:noFill/>
        </p:spPr>
        <p:txBody>
          <a:bodyPr wrap="square" rtlCol="0">
            <a:spAutoFit/>
          </a:bodyPr>
          <a:lstStyle/>
          <a:p>
            <a:r>
              <a:rPr lang="en-US" sz="2200" b="1" dirty="0">
                <a:latin typeface="Lato" panose="020F0502020204030203" pitchFamily="34" charset="77"/>
              </a:rPr>
              <a:t>A replication of the </a:t>
            </a:r>
            <a:r>
              <a:rPr lang="en-US" sz="2200" b="1" dirty="0" err="1">
                <a:latin typeface="Lato" panose="020F0502020204030203" pitchFamily="34" charset="77"/>
              </a:rPr>
              <a:t>unithekle.de</a:t>
            </a:r>
            <a:r>
              <a:rPr lang="en-US" sz="2200" b="1" dirty="0">
                <a:latin typeface="Lato" panose="020F0502020204030203" pitchFamily="34" charset="77"/>
              </a:rPr>
              <a:t> website was used as the test environment</a:t>
            </a:r>
          </a:p>
        </p:txBody>
      </p:sp>
      <p:sp>
        <p:nvSpPr>
          <p:cNvPr id="7" name="Textfeld 6">
            <a:extLst>
              <a:ext uri="{FF2B5EF4-FFF2-40B4-BE49-F238E27FC236}">
                <a16:creationId xmlns:a16="http://schemas.microsoft.com/office/drawing/2014/main" id="{47269C9E-FE2E-3940-AD63-FBB93D23AB4F}"/>
              </a:ext>
            </a:extLst>
          </p:cNvPr>
          <p:cNvSpPr txBox="1"/>
          <p:nvPr/>
        </p:nvSpPr>
        <p:spPr>
          <a:xfrm>
            <a:off x="467764" y="2375346"/>
            <a:ext cx="6667500" cy="769441"/>
          </a:xfrm>
          <a:prstGeom prst="rect">
            <a:avLst/>
          </a:prstGeom>
          <a:noFill/>
        </p:spPr>
        <p:txBody>
          <a:bodyPr wrap="square" rtlCol="0">
            <a:spAutoFit/>
          </a:bodyPr>
          <a:lstStyle/>
          <a:p>
            <a:r>
              <a:rPr lang="en-US" sz="2200" dirty="0">
                <a:latin typeface="Lato" panose="020F0502020204030203" pitchFamily="34" charset="77"/>
              </a:rPr>
              <a:t>The website is not too technologically outdated and at the same time offers enough failures</a:t>
            </a:r>
          </a:p>
        </p:txBody>
      </p:sp>
      <p:sp>
        <p:nvSpPr>
          <p:cNvPr id="4" name="Textfeld 3">
            <a:extLst>
              <a:ext uri="{FF2B5EF4-FFF2-40B4-BE49-F238E27FC236}">
                <a16:creationId xmlns:a16="http://schemas.microsoft.com/office/drawing/2014/main" id="{B79EC80A-9397-2E4F-881A-D1483FCAB6EB}"/>
              </a:ext>
            </a:extLst>
          </p:cNvPr>
          <p:cNvSpPr txBox="1"/>
          <p:nvPr/>
        </p:nvSpPr>
        <p:spPr>
          <a:xfrm>
            <a:off x="467764" y="3726921"/>
            <a:ext cx="6667500" cy="430887"/>
          </a:xfrm>
          <a:prstGeom prst="rect">
            <a:avLst/>
          </a:prstGeom>
          <a:noFill/>
        </p:spPr>
        <p:txBody>
          <a:bodyPr wrap="square" rtlCol="0">
            <a:spAutoFit/>
          </a:bodyPr>
          <a:lstStyle/>
          <a:p>
            <a:r>
              <a:rPr lang="en-US" sz="2200" b="1" dirty="0">
                <a:latin typeface="Lato" panose="020F0502020204030203" pitchFamily="34" charset="77"/>
              </a:rPr>
              <a:t>BIK BITV (self) test was used</a:t>
            </a:r>
          </a:p>
        </p:txBody>
      </p:sp>
      <p:sp>
        <p:nvSpPr>
          <p:cNvPr id="12" name="Textfeld 11">
            <a:extLst>
              <a:ext uri="{FF2B5EF4-FFF2-40B4-BE49-F238E27FC236}">
                <a16:creationId xmlns:a16="http://schemas.microsoft.com/office/drawing/2014/main" id="{9B448DB9-6FCB-EB48-B769-738693551A16}"/>
              </a:ext>
            </a:extLst>
          </p:cNvPr>
          <p:cNvSpPr txBox="1"/>
          <p:nvPr/>
        </p:nvSpPr>
        <p:spPr>
          <a:xfrm>
            <a:off x="467764" y="4286423"/>
            <a:ext cx="6667500" cy="430887"/>
          </a:xfrm>
          <a:prstGeom prst="rect">
            <a:avLst/>
          </a:prstGeom>
          <a:noFill/>
        </p:spPr>
        <p:txBody>
          <a:bodyPr wrap="square" rtlCol="0">
            <a:spAutoFit/>
          </a:bodyPr>
          <a:lstStyle/>
          <a:p>
            <a:r>
              <a:rPr lang="de-DE" sz="2200" dirty="0" err="1">
                <a:latin typeface="Lato" panose="020F0502020204030203" pitchFamily="34" charset="77"/>
              </a:rPr>
              <a:t>Well</a:t>
            </a:r>
            <a:r>
              <a:rPr lang="de-DE" sz="2200" dirty="0">
                <a:latin typeface="Lato" panose="020F0502020204030203" pitchFamily="34" charset="77"/>
              </a:rPr>
              <a:t> </a:t>
            </a:r>
            <a:r>
              <a:rPr lang="de-DE" sz="2200" dirty="0" err="1">
                <a:latin typeface="Lato" panose="020F0502020204030203" pitchFamily="34" charset="77"/>
              </a:rPr>
              <a:t>known</a:t>
            </a:r>
            <a:r>
              <a:rPr lang="de-DE" sz="2200" dirty="0">
                <a:latin typeface="Lato" panose="020F0502020204030203" pitchFamily="34" charset="77"/>
              </a:rPr>
              <a:t> </a:t>
            </a:r>
            <a:r>
              <a:rPr lang="de-DE" sz="2200" dirty="0" err="1">
                <a:latin typeface="Lato" panose="020F0502020204030203" pitchFamily="34" charset="77"/>
              </a:rPr>
              <a:t>procedure</a:t>
            </a:r>
            <a:r>
              <a:rPr lang="de-DE" sz="2200" dirty="0">
                <a:latin typeface="Lato" panose="020F0502020204030203" pitchFamily="34" charset="77"/>
              </a:rPr>
              <a:t> </a:t>
            </a:r>
            <a:r>
              <a:rPr lang="de-DE" sz="2200" dirty="0" err="1">
                <a:latin typeface="Lato" panose="020F0502020204030203" pitchFamily="34" charset="77"/>
              </a:rPr>
              <a:t>for</a:t>
            </a:r>
            <a:r>
              <a:rPr lang="de-DE" sz="2200" dirty="0">
                <a:latin typeface="Lato" panose="020F0502020204030203" pitchFamily="34" charset="77"/>
              </a:rPr>
              <a:t> </a:t>
            </a:r>
            <a:r>
              <a:rPr lang="de-DE" sz="2200" dirty="0" err="1">
                <a:latin typeface="Lato" panose="020F0502020204030203" pitchFamily="34" charset="77"/>
              </a:rPr>
              <a:t>this</a:t>
            </a:r>
            <a:r>
              <a:rPr lang="de-DE" sz="2200" dirty="0">
                <a:latin typeface="Lato" panose="020F0502020204030203" pitchFamily="34" charset="77"/>
              </a:rPr>
              <a:t> </a:t>
            </a:r>
            <a:r>
              <a:rPr lang="de-DE" sz="2200" dirty="0" err="1">
                <a:latin typeface="Lato" panose="020F0502020204030203" pitchFamily="34" charset="77"/>
              </a:rPr>
              <a:t>purpose</a:t>
            </a:r>
            <a:r>
              <a:rPr lang="de-DE" sz="2200" dirty="0">
                <a:latin typeface="Lato" panose="020F0502020204030203" pitchFamily="34" charset="77"/>
              </a:rPr>
              <a:t> in Germany</a:t>
            </a:r>
          </a:p>
        </p:txBody>
      </p:sp>
      <p:sp>
        <p:nvSpPr>
          <p:cNvPr id="13" name="Textfeld 12">
            <a:extLst>
              <a:ext uri="{FF2B5EF4-FFF2-40B4-BE49-F238E27FC236}">
                <a16:creationId xmlns:a16="http://schemas.microsoft.com/office/drawing/2014/main" id="{8392AAE0-427C-EA40-830C-24189234B38A}"/>
              </a:ext>
            </a:extLst>
          </p:cNvPr>
          <p:cNvSpPr txBox="1"/>
          <p:nvPr/>
        </p:nvSpPr>
        <p:spPr>
          <a:xfrm>
            <a:off x="467764" y="4815505"/>
            <a:ext cx="6667500" cy="430887"/>
          </a:xfrm>
          <a:prstGeom prst="rect">
            <a:avLst/>
          </a:prstGeom>
          <a:noFill/>
        </p:spPr>
        <p:txBody>
          <a:bodyPr wrap="square" rtlCol="0">
            <a:spAutoFit/>
          </a:bodyPr>
          <a:lstStyle/>
          <a:p>
            <a:r>
              <a:rPr lang="de-DE" sz="2200" dirty="0" err="1">
                <a:latin typeface="Lato" panose="020F0502020204030203" pitchFamily="34" charset="77"/>
              </a:rPr>
              <a:t>Based</a:t>
            </a:r>
            <a:r>
              <a:rPr lang="de-DE" sz="2200" dirty="0">
                <a:latin typeface="Lato" panose="020F0502020204030203" pitchFamily="34" charset="77"/>
              </a:rPr>
              <a:t> on EN 301 549 </a:t>
            </a:r>
            <a:r>
              <a:rPr lang="de-DE" sz="2200" dirty="0" err="1">
                <a:latin typeface="Lato" panose="020F0502020204030203" pitchFamily="34" charset="77"/>
              </a:rPr>
              <a:t>requirements</a:t>
            </a:r>
            <a:r>
              <a:rPr lang="de-DE" sz="2200" dirty="0">
                <a:latin typeface="Lato" panose="020F0502020204030203" pitchFamily="34" charset="77"/>
              </a:rPr>
              <a:t> [4]</a:t>
            </a:r>
          </a:p>
        </p:txBody>
      </p:sp>
      <p:sp>
        <p:nvSpPr>
          <p:cNvPr id="14" name="Textfeld 13">
            <a:extLst>
              <a:ext uri="{FF2B5EF4-FFF2-40B4-BE49-F238E27FC236}">
                <a16:creationId xmlns:a16="http://schemas.microsoft.com/office/drawing/2014/main" id="{7E9737D9-1F7C-5B47-AA9C-DB76BA84F54B}"/>
              </a:ext>
            </a:extLst>
          </p:cNvPr>
          <p:cNvSpPr txBox="1"/>
          <p:nvPr/>
        </p:nvSpPr>
        <p:spPr>
          <a:xfrm>
            <a:off x="467764" y="5342937"/>
            <a:ext cx="6667500" cy="430887"/>
          </a:xfrm>
          <a:prstGeom prst="rect">
            <a:avLst/>
          </a:prstGeom>
          <a:noFill/>
        </p:spPr>
        <p:txBody>
          <a:bodyPr wrap="square" rtlCol="0">
            <a:spAutoFit/>
          </a:bodyPr>
          <a:lstStyle/>
          <a:p>
            <a:r>
              <a:rPr lang="de-DE" sz="2200" dirty="0" err="1">
                <a:latin typeface="Lato" panose="020F0502020204030203" pitchFamily="34" charset="77"/>
              </a:rPr>
              <a:t>Contains</a:t>
            </a:r>
            <a:r>
              <a:rPr lang="de-DE" sz="2200" dirty="0">
                <a:latin typeface="Lato" panose="020F0502020204030203" pitchFamily="34" charset="77"/>
              </a:rPr>
              <a:t> a total </a:t>
            </a:r>
            <a:r>
              <a:rPr lang="de-DE" sz="2200" dirty="0" err="1">
                <a:latin typeface="Lato" panose="020F0502020204030203" pitchFamily="34" charset="77"/>
              </a:rPr>
              <a:t>of</a:t>
            </a:r>
            <a:r>
              <a:rPr lang="de-DE" sz="2200" dirty="0">
                <a:latin typeface="Lato" panose="020F0502020204030203" pitchFamily="34" charset="77"/>
              </a:rPr>
              <a:t> 92 </a:t>
            </a:r>
            <a:r>
              <a:rPr lang="de-DE" sz="2200" dirty="0" err="1">
                <a:latin typeface="Lato" panose="020F0502020204030203" pitchFamily="34" charset="77"/>
              </a:rPr>
              <a:t>test</a:t>
            </a:r>
            <a:r>
              <a:rPr lang="de-DE" sz="2200" dirty="0">
                <a:latin typeface="Lato" panose="020F0502020204030203" pitchFamily="34" charset="77"/>
              </a:rPr>
              <a:t> </a:t>
            </a:r>
            <a:r>
              <a:rPr lang="de-DE" sz="2200" dirty="0" err="1">
                <a:latin typeface="Lato" panose="020F0502020204030203" pitchFamily="34" charset="77"/>
              </a:rPr>
              <a:t>steps</a:t>
            </a:r>
            <a:r>
              <a:rPr lang="de-DE" sz="2200" dirty="0">
                <a:latin typeface="Lato" panose="020F0502020204030203" pitchFamily="34" charset="77"/>
              </a:rPr>
              <a:t> [5]</a:t>
            </a:r>
          </a:p>
        </p:txBody>
      </p:sp>
      <p:sp>
        <p:nvSpPr>
          <p:cNvPr id="11" name="Textfeld 10">
            <a:extLst>
              <a:ext uri="{FF2B5EF4-FFF2-40B4-BE49-F238E27FC236}">
                <a16:creationId xmlns:a16="http://schemas.microsoft.com/office/drawing/2014/main" id="{B0C3FA41-C7E6-9547-B889-21830AE46AA4}"/>
              </a:ext>
            </a:extLst>
          </p:cNvPr>
          <p:cNvSpPr txBox="1"/>
          <p:nvPr/>
        </p:nvSpPr>
        <p:spPr>
          <a:xfrm>
            <a:off x="467764" y="5870369"/>
            <a:ext cx="6667500" cy="430887"/>
          </a:xfrm>
          <a:prstGeom prst="rect">
            <a:avLst/>
          </a:prstGeom>
          <a:noFill/>
        </p:spPr>
        <p:txBody>
          <a:bodyPr wrap="square" rtlCol="0">
            <a:spAutoFit/>
          </a:bodyPr>
          <a:lstStyle/>
          <a:p>
            <a:r>
              <a:rPr lang="de-DE" sz="2200" dirty="0" err="1">
                <a:latin typeface="Lato" panose="020F0502020204030203" pitchFamily="34" charset="77"/>
              </a:rPr>
              <a:t>Five-step</a:t>
            </a:r>
            <a:r>
              <a:rPr lang="de-DE" sz="2200" dirty="0">
                <a:latin typeface="Lato" panose="020F0502020204030203" pitchFamily="34" charset="77"/>
              </a:rPr>
              <a:t> </a:t>
            </a:r>
            <a:r>
              <a:rPr lang="de-DE" sz="2200" dirty="0" err="1">
                <a:latin typeface="Lato" panose="020F0502020204030203" pitchFamily="34" charset="77"/>
              </a:rPr>
              <a:t>evaluation</a:t>
            </a:r>
            <a:r>
              <a:rPr lang="de-DE" sz="2200" dirty="0">
                <a:latin typeface="Lato" panose="020F0502020204030203" pitchFamily="34" charset="77"/>
              </a:rPr>
              <a:t> </a:t>
            </a:r>
            <a:r>
              <a:rPr lang="de-DE" sz="2200" dirty="0" err="1">
                <a:latin typeface="Lato" panose="020F0502020204030203" pitchFamily="34" charset="77"/>
              </a:rPr>
              <a:t>scheme</a:t>
            </a:r>
            <a:r>
              <a:rPr lang="de-DE" sz="2200" dirty="0">
                <a:latin typeface="Lato" panose="020F0502020204030203" pitchFamily="34" charset="77"/>
              </a:rPr>
              <a:t> [6]</a:t>
            </a:r>
          </a:p>
        </p:txBody>
      </p:sp>
      <p:graphicFrame>
        <p:nvGraphicFramePr>
          <p:cNvPr id="2" name="Tabelle 7">
            <a:extLst>
              <a:ext uri="{FF2B5EF4-FFF2-40B4-BE49-F238E27FC236}">
                <a16:creationId xmlns:a16="http://schemas.microsoft.com/office/drawing/2014/main" id="{74890906-B190-284A-B723-B627594035B3}"/>
              </a:ext>
            </a:extLst>
          </p:cNvPr>
          <p:cNvGraphicFramePr>
            <a:graphicFrameLocks noGrp="1"/>
          </p:cNvGraphicFramePr>
          <p:nvPr>
            <p:extLst>
              <p:ext uri="{D42A27DB-BD31-4B8C-83A1-F6EECF244321}">
                <p14:modId xmlns:p14="http://schemas.microsoft.com/office/powerpoint/2010/main" val="3207532228"/>
              </p:ext>
            </p:extLst>
          </p:nvPr>
        </p:nvGraphicFramePr>
        <p:xfrm>
          <a:off x="7690757" y="3726920"/>
          <a:ext cx="4202954" cy="2574336"/>
        </p:xfrm>
        <a:graphic>
          <a:graphicData uri="http://schemas.openxmlformats.org/drawingml/2006/table">
            <a:tbl>
              <a:tblPr firstRow="1" bandRow="1">
                <a:tableStyleId>{0505E3EF-67EA-436B-97B2-0124C06EBD24}</a:tableStyleId>
              </a:tblPr>
              <a:tblGrid>
                <a:gridCol w="2890157">
                  <a:extLst>
                    <a:ext uri="{9D8B030D-6E8A-4147-A177-3AD203B41FA5}">
                      <a16:colId xmlns:a16="http://schemas.microsoft.com/office/drawing/2014/main" val="2169760757"/>
                    </a:ext>
                  </a:extLst>
                </a:gridCol>
                <a:gridCol w="1312797">
                  <a:extLst>
                    <a:ext uri="{9D8B030D-6E8A-4147-A177-3AD203B41FA5}">
                      <a16:colId xmlns:a16="http://schemas.microsoft.com/office/drawing/2014/main" val="749822791"/>
                    </a:ext>
                  </a:extLst>
                </a:gridCol>
              </a:tblGrid>
              <a:tr h="429056">
                <a:tc>
                  <a:txBody>
                    <a:bodyPr/>
                    <a:lstStyle/>
                    <a:p>
                      <a:r>
                        <a:rPr lang="en-GB" sz="2200" dirty="0">
                          <a:latin typeface="Lato" panose="020F0502020204030203" pitchFamily="34" charset="77"/>
                        </a:rPr>
                        <a:t>BIK BITV test</a:t>
                      </a:r>
                    </a:p>
                  </a:txBody>
                  <a:tcPr>
                    <a:noFill/>
                  </a:tcPr>
                </a:tc>
                <a:tc>
                  <a:txBody>
                    <a:bodyPr/>
                    <a:lstStyle/>
                    <a:p>
                      <a:pPr algn="ctr"/>
                      <a:r>
                        <a:rPr lang="en-GB" sz="2200" dirty="0">
                          <a:latin typeface="Lato" panose="020F0502020204030203" pitchFamily="34" charset="77"/>
                        </a:rPr>
                        <a:t>Score</a:t>
                      </a:r>
                    </a:p>
                  </a:txBody>
                  <a:tcPr>
                    <a:noFill/>
                  </a:tcPr>
                </a:tc>
                <a:extLst>
                  <a:ext uri="{0D108BD9-81ED-4DB2-BD59-A6C34878D82A}">
                    <a16:rowId xmlns:a16="http://schemas.microsoft.com/office/drawing/2014/main" val="2409017977"/>
                  </a:ext>
                </a:extLst>
              </a:tr>
              <a:tr h="429056">
                <a:tc>
                  <a:txBody>
                    <a:bodyPr/>
                    <a:lstStyle/>
                    <a:p>
                      <a:r>
                        <a:rPr lang="en-GB" sz="2000" dirty="0">
                          <a:latin typeface="Lato" panose="020F0502020204030203" pitchFamily="34" charset="77"/>
                        </a:rPr>
                        <a:t>Non-conforming</a:t>
                      </a:r>
                    </a:p>
                  </a:txBody>
                  <a:tcPr>
                    <a:noFill/>
                  </a:tcPr>
                </a:tc>
                <a:tc>
                  <a:txBody>
                    <a:bodyPr/>
                    <a:lstStyle/>
                    <a:p>
                      <a:pPr algn="ctr"/>
                      <a:r>
                        <a:rPr lang="en-GB" sz="2000" dirty="0">
                          <a:latin typeface="Lato" panose="020F0502020204030203" pitchFamily="34" charset="77"/>
                        </a:rPr>
                        <a:t>0 %</a:t>
                      </a:r>
                    </a:p>
                  </a:txBody>
                  <a:tcPr>
                    <a:noFill/>
                  </a:tcPr>
                </a:tc>
                <a:extLst>
                  <a:ext uri="{0D108BD9-81ED-4DB2-BD59-A6C34878D82A}">
                    <a16:rowId xmlns:a16="http://schemas.microsoft.com/office/drawing/2014/main" val="439345050"/>
                  </a:ext>
                </a:extLst>
              </a:tr>
              <a:tr h="429056">
                <a:tc>
                  <a:txBody>
                    <a:bodyPr/>
                    <a:lstStyle/>
                    <a:p>
                      <a:r>
                        <a:rPr lang="en-GB" sz="2000" dirty="0">
                          <a:latin typeface="Lato" panose="020F0502020204030203" pitchFamily="34" charset="77"/>
                        </a:rPr>
                        <a:t>Rather non-conforming</a:t>
                      </a:r>
                    </a:p>
                  </a:txBody>
                  <a:tcPr>
                    <a:noFill/>
                  </a:tcPr>
                </a:tc>
                <a:tc>
                  <a:txBody>
                    <a:bodyPr/>
                    <a:lstStyle/>
                    <a:p>
                      <a:pPr algn="ctr"/>
                      <a:r>
                        <a:rPr lang="en-GB" sz="2000" dirty="0">
                          <a:latin typeface="Lato" panose="020F0502020204030203" pitchFamily="34" charset="77"/>
                        </a:rPr>
                        <a:t>25 %</a:t>
                      </a:r>
                    </a:p>
                  </a:txBody>
                  <a:tcPr>
                    <a:noFill/>
                  </a:tcPr>
                </a:tc>
                <a:extLst>
                  <a:ext uri="{0D108BD9-81ED-4DB2-BD59-A6C34878D82A}">
                    <a16:rowId xmlns:a16="http://schemas.microsoft.com/office/drawing/2014/main" val="2695279084"/>
                  </a:ext>
                </a:extLst>
              </a:tr>
              <a:tr h="429056">
                <a:tc>
                  <a:txBody>
                    <a:bodyPr/>
                    <a:lstStyle/>
                    <a:p>
                      <a:r>
                        <a:rPr lang="en-GB" sz="2000" dirty="0">
                          <a:latin typeface="Lato" panose="020F0502020204030203" pitchFamily="34" charset="77"/>
                        </a:rPr>
                        <a:t>Partially conforming</a:t>
                      </a:r>
                    </a:p>
                  </a:txBody>
                  <a:tcPr>
                    <a:noFill/>
                  </a:tcPr>
                </a:tc>
                <a:tc>
                  <a:txBody>
                    <a:bodyPr/>
                    <a:lstStyle/>
                    <a:p>
                      <a:pPr algn="ctr"/>
                      <a:r>
                        <a:rPr lang="en-GB" sz="2000" dirty="0">
                          <a:latin typeface="Lato" panose="020F0502020204030203" pitchFamily="34" charset="77"/>
                        </a:rPr>
                        <a:t>50 %</a:t>
                      </a:r>
                    </a:p>
                  </a:txBody>
                  <a:tcPr>
                    <a:noFill/>
                  </a:tcPr>
                </a:tc>
                <a:extLst>
                  <a:ext uri="{0D108BD9-81ED-4DB2-BD59-A6C34878D82A}">
                    <a16:rowId xmlns:a16="http://schemas.microsoft.com/office/drawing/2014/main" val="1886991272"/>
                  </a:ext>
                </a:extLst>
              </a:tr>
              <a:tr h="429056">
                <a:tc>
                  <a:txBody>
                    <a:bodyPr/>
                    <a:lstStyle/>
                    <a:p>
                      <a:r>
                        <a:rPr lang="en-GB" sz="2000" dirty="0">
                          <a:latin typeface="Lato" panose="020F0502020204030203" pitchFamily="34" charset="77"/>
                        </a:rPr>
                        <a:t>Rather conforming</a:t>
                      </a:r>
                    </a:p>
                  </a:txBody>
                  <a:tcPr>
                    <a:noFill/>
                  </a:tcPr>
                </a:tc>
                <a:tc>
                  <a:txBody>
                    <a:bodyPr/>
                    <a:lstStyle/>
                    <a:p>
                      <a:pPr algn="ctr"/>
                      <a:r>
                        <a:rPr lang="en-GB" sz="2000" dirty="0">
                          <a:latin typeface="Lato" panose="020F0502020204030203" pitchFamily="34" charset="77"/>
                        </a:rPr>
                        <a:t>75 %</a:t>
                      </a:r>
                    </a:p>
                  </a:txBody>
                  <a:tcPr>
                    <a:noFill/>
                  </a:tcPr>
                </a:tc>
                <a:extLst>
                  <a:ext uri="{0D108BD9-81ED-4DB2-BD59-A6C34878D82A}">
                    <a16:rowId xmlns:a16="http://schemas.microsoft.com/office/drawing/2014/main" val="3518306870"/>
                  </a:ext>
                </a:extLst>
              </a:tr>
              <a:tr h="429056">
                <a:tc>
                  <a:txBody>
                    <a:bodyPr/>
                    <a:lstStyle/>
                    <a:p>
                      <a:r>
                        <a:rPr lang="en-GB" sz="2000" dirty="0">
                          <a:latin typeface="Lato" panose="020F0502020204030203" pitchFamily="34" charset="77"/>
                        </a:rPr>
                        <a:t>Conforming</a:t>
                      </a:r>
                    </a:p>
                  </a:txBody>
                  <a:tcPr>
                    <a:noFill/>
                  </a:tcPr>
                </a:tc>
                <a:tc>
                  <a:txBody>
                    <a:bodyPr/>
                    <a:lstStyle/>
                    <a:p>
                      <a:pPr algn="ctr"/>
                      <a:r>
                        <a:rPr lang="en-GB" sz="2000" dirty="0">
                          <a:latin typeface="Lato" panose="020F0502020204030203" pitchFamily="34" charset="77"/>
                        </a:rPr>
                        <a:t>100 %</a:t>
                      </a:r>
                    </a:p>
                  </a:txBody>
                  <a:tcPr>
                    <a:noFill/>
                  </a:tcPr>
                </a:tc>
                <a:extLst>
                  <a:ext uri="{0D108BD9-81ED-4DB2-BD59-A6C34878D82A}">
                    <a16:rowId xmlns:a16="http://schemas.microsoft.com/office/drawing/2014/main" val="1343311894"/>
                  </a:ext>
                </a:extLst>
              </a:tr>
            </a:tbl>
          </a:graphicData>
        </a:graphic>
      </p:graphicFrame>
    </p:spTree>
    <p:extLst>
      <p:ext uri="{BB962C8B-B14F-4D97-AF65-F5344CB8AC3E}">
        <p14:creationId xmlns:p14="http://schemas.microsoft.com/office/powerpoint/2010/main" val="253647552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4" grpId="0"/>
      <p:bldP spid="12" grpId="0"/>
      <p:bldP spid="13" grpId="0"/>
      <p:bldP spid="14" grpId="0"/>
      <p:bldP spid="11" grpId="0"/>
    </p:bld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2092</Words>
  <Application>Microsoft Macintosh PowerPoint</Application>
  <PresentationFormat>Breitbild</PresentationFormat>
  <Paragraphs>377</Paragraphs>
  <Slides>30</Slides>
  <Notes>30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30</vt:i4>
      </vt:variant>
    </vt:vector>
  </HeadingPairs>
  <TitlesOfParts>
    <vt:vector size="35" baseType="lpstr">
      <vt:lpstr>Arial</vt:lpstr>
      <vt:lpstr>Calibri</vt:lpstr>
      <vt:lpstr>Calibri Light</vt:lpstr>
      <vt:lpstr>Lato</vt:lpstr>
      <vt:lpstr>Office</vt:lpstr>
      <vt:lpstr>Introduction (1/2)</vt:lpstr>
      <vt:lpstr>Introduction (2/2)</vt:lpstr>
      <vt:lpstr>Overlay tools as a support for accessible websites – </vt:lpstr>
      <vt:lpstr>Methods</vt:lpstr>
      <vt:lpstr>Overlay tools - Definition</vt:lpstr>
      <vt:lpstr>Overlay tools - Toolbar</vt:lpstr>
      <vt:lpstr>Overlay tools analysed for this study</vt:lpstr>
      <vt:lpstr>Subscriptions</vt:lpstr>
      <vt:lpstr>Parameters for the analysis</vt:lpstr>
      <vt:lpstr>Evaluation metrics</vt:lpstr>
      <vt:lpstr>Results – Compliance (cumulative) (1/6)</vt:lpstr>
      <vt:lpstr>Results – Compliance (cumulative) (2/6)</vt:lpstr>
      <vt:lpstr>Results – Compliance (cumulative) (3/6)</vt:lpstr>
      <vt:lpstr>Results – Compliance (cumulative) (4/6)</vt:lpstr>
      <vt:lpstr>Results – Compliance (cumulative) (5/6)</vt:lpstr>
      <vt:lpstr>Results – Compliance (cumulative) (6/6)</vt:lpstr>
      <vt:lpstr>Results – Compliance (holistic) (1/2)</vt:lpstr>
      <vt:lpstr>Results – Compliance (holistic) (2/2)</vt:lpstr>
      <vt:lpstr>Results – Showstopper (1/4)</vt:lpstr>
      <vt:lpstr>Results – Showstopper (2/4)</vt:lpstr>
      <vt:lpstr>Results – Showstopper (3/4)</vt:lpstr>
      <vt:lpstr>Results – Showstopper (4/4)</vt:lpstr>
      <vt:lpstr>Discussion (1/2)</vt:lpstr>
      <vt:lpstr>Discussion (2/2)</vt:lpstr>
      <vt:lpstr>Overall result</vt:lpstr>
      <vt:lpstr>Limitations</vt:lpstr>
      <vt:lpstr>Conclusion (1/2)</vt:lpstr>
      <vt:lpstr>Conclusion (2/2)</vt:lpstr>
      <vt:lpstr>References (1/2)</vt:lpstr>
      <vt:lpstr>References (2/2)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Niklas Egger</dc:creator>
  <cp:lastModifiedBy>Niklas Egger</cp:lastModifiedBy>
  <cp:revision>111</cp:revision>
  <dcterms:created xsi:type="dcterms:W3CDTF">2022-06-30T11:54:41Z</dcterms:created>
  <dcterms:modified xsi:type="dcterms:W3CDTF">2022-07-12T11:40:02Z</dcterms:modified>
</cp:coreProperties>
</file>