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10" r:id="rId2"/>
    <p:sldId id="911" r:id="rId3"/>
    <p:sldId id="912" r:id="rId4"/>
    <p:sldId id="960" r:id="rId5"/>
    <p:sldId id="963" r:id="rId6"/>
    <p:sldId id="942" r:id="rId7"/>
    <p:sldId id="951" r:id="rId8"/>
    <p:sldId id="977" r:id="rId9"/>
    <p:sldId id="978" r:id="rId10"/>
    <p:sldId id="986" r:id="rId11"/>
    <p:sldId id="971" r:id="rId12"/>
    <p:sldId id="967" r:id="rId13"/>
    <p:sldId id="979" r:id="rId14"/>
    <p:sldId id="980" r:id="rId15"/>
    <p:sldId id="974" r:id="rId16"/>
    <p:sldId id="981" r:id="rId17"/>
    <p:sldId id="982" r:id="rId18"/>
    <p:sldId id="954" r:id="rId19"/>
    <p:sldId id="956" r:id="rId20"/>
    <p:sldId id="962" r:id="rId21"/>
  </p:sldIdLst>
  <p:sldSz cx="9144000" cy="6858000" type="screen4x3"/>
  <p:notesSz cx="7099300" cy="10234613"/>
  <p:custDataLst>
    <p:tags r:id="rId24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71344" autoAdjust="0"/>
  </p:normalViewPr>
  <p:slideViewPr>
    <p:cSldViewPr>
      <p:cViewPr varScale="1">
        <p:scale>
          <a:sx n="61" d="100"/>
          <a:sy n="61" d="100"/>
        </p:scale>
        <p:origin x="1635" y="2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29" d="625"/>
        <a:sy n="1029" d="625"/>
      </p:scale>
      <p:origin x="0" y="-48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t" anchorCtr="0" compatLnSpc="1">
            <a:prstTxWarp prst="textNoShape">
              <a:avLst/>
            </a:prstTxWarp>
          </a:bodyPr>
          <a:lstStyle>
            <a:lvl1pPr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506" y="3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t" anchorCtr="0" compatLnSpc="1">
            <a:prstTxWarp prst="textNoShape">
              <a:avLst/>
            </a:prstTxWarp>
          </a:bodyPr>
          <a:lstStyle>
            <a:lvl1pPr algn="r"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b" anchorCtr="0" compatLnSpc="1">
            <a:prstTxWarp prst="textNoShape">
              <a:avLst/>
            </a:prstTxWarp>
          </a:bodyPr>
          <a:lstStyle>
            <a:lvl1pPr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506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b" anchorCtr="0" compatLnSpc="1">
            <a:prstTxWarp prst="textNoShape">
              <a:avLst/>
            </a:prstTxWarp>
          </a:bodyPr>
          <a:lstStyle>
            <a:lvl1pPr algn="r"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66AF66C-5FC2-4033-9831-A896F678E0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6519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t" anchorCtr="0" compatLnSpc="1">
            <a:prstTxWarp prst="textNoShape">
              <a:avLst/>
            </a:prstTxWarp>
          </a:bodyPr>
          <a:lstStyle>
            <a:lvl1pPr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506" y="3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t" anchorCtr="0" compatLnSpc="1">
            <a:prstTxWarp prst="textNoShape">
              <a:avLst/>
            </a:prstTxWarp>
          </a:bodyPr>
          <a:lstStyle>
            <a:lvl1pPr algn="r"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5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09" y="4861485"/>
            <a:ext cx="5682089" cy="4604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b" anchorCtr="0" compatLnSpc="1">
            <a:prstTxWarp prst="textNoShape">
              <a:avLst/>
            </a:prstTxWarp>
          </a:bodyPr>
          <a:lstStyle>
            <a:lvl1pPr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506" y="9721330"/>
            <a:ext cx="3076143" cy="5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953" tIns="49478" rIns="98953" bIns="49478" numCol="1" anchor="b" anchorCtr="0" compatLnSpc="1">
            <a:prstTxWarp prst="textNoShape">
              <a:avLst/>
            </a:prstTxWarp>
          </a:bodyPr>
          <a:lstStyle>
            <a:lvl1pPr algn="r" defTabSz="99034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AD487CE-4B27-43FF-AF8D-8ACF299F6D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5275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6D0DD-6F97-4F30-BDEA-6922CAF56A68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3138" y="741363"/>
            <a:ext cx="4930775" cy="3697287"/>
          </a:xfrm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792" y="4737892"/>
            <a:ext cx="5049434" cy="4438975"/>
          </a:xfrm>
        </p:spPr>
        <p:txBody>
          <a:bodyPr/>
          <a:lstStyle/>
          <a:p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41428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449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A1FA9-6C16-4AEF-9AE4-DC708A41E3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289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23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A1FA9-6C16-4AEF-9AE4-DC708A41E3E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34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837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A1FA9-6C16-4AEF-9AE4-DC708A41E3E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558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A1FA9-6C16-4AEF-9AE4-DC708A41E3E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69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A1FA9-6C16-4AEF-9AE4-DC708A41E3E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8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7305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ja-JP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712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53356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298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558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25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16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92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9745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565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487CE-4B27-43FF-AF8D-8ACF299F6D41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3039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D266-74FD-4112-AE96-16842805B6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6114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2A8C-3688-4F8A-B506-3FDEC68450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65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73011-9AF7-4318-B1FB-E4F473E470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77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842C2-5C02-4459-BD52-A782611F76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521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DD3B-7A89-413F-BD23-5E7149750F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085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8B666-6A77-4A71-91CD-DAA2CBFB6B9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1127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36AA-6E52-424F-8351-6CB52073D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261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22A49-6D07-4C56-896D-EC832FBBFE2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72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C0942-9693-4A28-997B-375ED279CF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199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95DA-AAC9-4319-BEA7-22A950F4F8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6439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9F78-10DB-4542-B5CC-CEB76917844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867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9C269B-D8DC-4925-957D-43AF159E51E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ciaccess.net/en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AA96-9266-407A-907E-232D3111B5DD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4" name="正方形/長方形 3"/>
          <p:cNvSpPr/>
          <p:nvPr/>
        </p:nvSpPr>
        <p:spPr>
          <a:xfrm>
            <a:off x="3995936" y="34970"/>
            <a:ext cx="5147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ja-JP" sz="1400" dirty="0">
                <a:latin typeface="Century" panose="02040604050505020304" pitchFamily="18" charset="0"/>
              </a:rPr>
              <a:t>ICCHP-AAATE 2022</a:t>
            </a:r>
          </a:p>
          <a:p>
            <a:pPr algn="r" eaLnBrk="1" hangingPunct="1"/>
            <a:r>
              <a:rPr lang="en-US" altLang="ja-JP" sz="1400" dirty="0">
                <a:latin typeface="Century" panose="02040604050505020304" pitchFamily="18" charset="0"/>
              </a:rPr>
              <a:t>July 11-15, 2022 at Lecco, Italy</a:t>
            </a:r>
            <a:endParaRPr lang="ja-JP" altLang="en-US" sz="1400" dirty="0">
              <a:latin typeface="Century" panose="020406040505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9533" y="1355205"/>
            <a:ext cx="9084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An Efficient Method to </a:t>
            </a:r>
          </a:p>
          <a:p>
            <a:pPr algn="ctr">
              <a:spcAft>
                <a:spcPts val="0"/>
              </a:spcAft>
            </a:pPr>
            <a:r>
              <a:rPr lang="en-US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Produce Accessible Contents </a:t>
            </a:r>
          </a:p>
          <a:p>
            <a:pPr algn="ctr">
              <a:spcAft>
                <a:spcPts val="0"/>
              </a:spcAft>
            </a:pPr>
            <a:r>
              <a:rPr lang="en-US" altLang="ja-JP" sz="4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for Online STEM Education</a:t>
            </a:r>
            <a:endParaRPr lang="ja-JP" altLang="ja-JP" sz="2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94497" y="3573016"/>
            <a:ext cx="5814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>
                <a:latin typeface="Century" panose="02040604050505020304" pitchFamily="18" charset="0"/>
              </a:rPr>
              <a:t>Toshihiko KOMADA</a:t>
            </a:r>
          </a:p>
          <a:p>
            <a:pPr algn="ctr"/>
            <a:r>
              <a:rPr lang="en-US" altLang="ja-JP" sz="3200" dirty="0" err="1">
                <a:latin typeface="Century" panose="02040604050505020304" pitchFamily="18" charset="0"/>
              </a:rPr>
              <a:t>Katsuhito</a:t>
            </a:r>
            <a:r>
              <a:rPr lang="en-US" altLang="ja-JP" sz="3200" dirty="0">
                <a:latin typeface="Century" panose="02040604050505020304" pitchFamily="18" charset="0"/>
              </a:rPr>
              <a:t> YAMAGUCHI</a:t>
            </a:r>
          </a:p>
          <a:p>
            <a:pPr algn="ctr"/>
            <a:r>
              <a:rPr lang="en-US" altLang="ja-JP" sz="2400" dirty="0">
                <a:latin typeface="Century" panose="02040604050505020304" pitchFamily="18" charset="0"/>
              </a:rPr>
              <a:t>(Nihon University, Japan)</a:t>
            </a:r>
          </a:p>
          <a:p>
            <a:pPr algn="ctr"/>
            <a:endParaRPr lang="en-US" altLang="ja-JP" sz="2400" dirty="0">
              <a:latin typeface="Century" panose="02040604050505020304" pitchFamily="18" charset="0"/>
            </a:endParaRPr>
          </a:p>
          <a:p>
            <a:pPr algn="ctr"/>
            <a:r>
              <a:rPr lang="en-US" altLang="ja-JP" sz="3200" dirty="0">
                <a:latin typeface="Century" panose="02040604050505020304" pitchFamily="18" charset="0"/>
              </a:rPr>
              <a:t>Masakazu SUZUKI</a:t>
            </a:r>
          </a:p>
          <a:p>
            <a:pPr algn="ctr"/>
            <a:r>
              <a:rPr lang="en-US" altLang="ja-JP" sz="2400" dirty="0">
                <a:latin typeface="Century" panose="02040604050505020304" pitchFamily="18" charset="0"/>
              </a:rPr>
              <a:t>(Kyushu University, Japan)</a:t>
            </a:r>
            <a:endParaRPr lang="ja-JP" altLang="en-US" sz="24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30639"/>
      </p:ext>
    </p:extLst>
  </p:cSld>
  <p:clrMapOvr>
    <a:masterClrMapping/>
  </p:clrMapOvr>
  <p:transition advTm="1439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CD1C07-3534-5582-3D38-B7CAEB420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kumimoji="1" lang="en-US" altLang="ja-JP" dirty="0"/>
              <a:t>DEMO: Method 1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/>
              <a:t>Converting a math part in an existing PowerPoint slide into the alt text and the MP3 audio file and embedding.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C84995-5C47-E4CA-F28E-BF06AEBB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63248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emo2.1-Voice_720p">
            <a:hlinkClick r:id="" action="ppaction://media"/>
            <a:extLst>
              <a:ext uri="{FF2B5EF4-FFF2-40B4-BE49-F238E27FC236}">
                <a16:creationId xmlns:a16="http://schemas.microsoft.com/office/drawing/2014/main" id="{EC6363D7-8021-7439-6AC0-5234F19C35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0939" y="1628800"/>
            <a:ext cx="8587970" cy="519303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187F74-D36A-21FE-9221-6688EB9159C5}"/>
              </a:ext>
            </a:extLst>
          </p:cNvPr>
          <p:cNvSpPr txBox="1"/>
          <p:nvPr/>
        </p:nvSpPr>
        <p:spPr>
          <a:xfrm>
            <a:off x="107504" y="-102950"/>
            <a:ext cx="8685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Demo</a:t>
            </a:r>
          </a:p>
          <a:p>
            <a:pPr algn="ctr"/>
            <a:r>
              <a:rPr lang="en-US" altLang="ja-JP" sz="3200" dirty="0"/>
              <a:t>How to make accessible math contents </a:t>
            </a:r>
          </a:p>
          <a:p>
            <a:pPr algn="ctr"/>
            <a:r>
              <a:rPr lang="en-US" altLang="ja-JP" sz="3200" dirty="0"/>
              <a:t>for math formula in Office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54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mo2.1-JAWS_720p">
            <a:hlinkClick r:id="" action="ppaction://media"/>
            <a:extLst>
              <a:ext uri="{FF2B5EF4-FFF2-40B4-BE49-F238E27FC236}">
                <a16:creationId xmlns:a16="http://schemas.microsoft.com/office/drawing/2014/main" id="{A04E93AF-C9B8-A6CD-7DBD-FF333BBE62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20" y="1718892"/>
            <a:ext cx="9003009" cy="39767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6B77CD-6447-B836-3F3A-96B90FB3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F79FD16-4F1F-0CB0-E87B-063263F3B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5875"/>
            <a:ext cx="8229600" cy="1224136"/>
          </a:xfrm>
        </p:spPr>
        <p:txBody>
          <a:bodyPr/>
          <a:lstStyle/>
          <a:p>
            <a:r>
              <a:rPr kumimoji="1" lang="en-US" altLang="ja-JP" sz="4000" dirty="0"/>
              <a:t>Demo</a:t>
            </a:r>
            <a:br>
              <a:rPr kumimoji="1" lang="en-US" altLang="ja-JP" sz="4000" dirty="0"/>
            </a:br>
            <a:r>
              <a:rPr kumimoji="1" lang="en-US" altLang="ja-JP" sz="4000" dirty="0"/>
              <a:t>Read out with JAWS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7750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mo2.2-Voice_720p">
            <a:hlinkClick r:id="" action="ppaction://media"/>
            <a:extLst>
              <a:ext uri="{FF2B5EF4-FFF2-40B4-BE49-F238E27FC236}">
                <a16:creationId xmlns:a16="http://schemas.microsoft.com/office/drawing/2014/main" id="{825963BC-B44D-951D-EB64-F1ED9EAE41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1772816"/>
            <a:ext cx="8424936" cy="509445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187F74-D36A-21FE-9221-6688EB9159C5}"/>
              </a:ext>
            </a:extLst>
          </p:cNvPr>
          <p:cNvSpPr txBox="1"/>
          <p:nvPr/>
        </p:nvSpPr>
        <p:spPr>
          <a:xfrm>
            <a:off x="107504" y="-102950"/>
            <a:ext cx="86855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Demo</a:t>
            </a:r>
          </a:p>
          <a:p>
            <a:pPr algn="ctr"/>
            <a:r>
              <a:rPr lang="en-US" altLang="ja-JP" sz="3200" dirty="0"/>
              <a:t>How to make accessible math contents </a:t>
            </a:r>
          </a:p>
          <a:p>
            <a:pPr algn="ctr"/>
            <a:r>
              <a:rPr lang="en-US" altLang="ja-JP" sz="3200" dirty="0"/>
              <a:t>for math formula in image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0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mo2.2-JAWS_720p">
            <a:hlinkClick r:id="" action="ppaction://media"/>
            <a:extLst>
              <a:ext uri="{FF2B5EF4-FFF2-40B4-BE49-F238E27FC236}">
                <a16:creationId xmlns:a16="http://schemas.microsoft.com/office/drawing/2014/main" id="{2C62EC5D-58CA-56D0-0EF1-1A86BF0BD0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916832"/>
            <a:ext cx="8928992" cy="386582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AB09A69-C2FA-8658-C1E2-219201EF5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Demo </a:t>
            </a:r>
            <a:br>
              <a:rPr kumimoji="1" lang="en-US" altLang="ja-JP" dirty="0"/>
            </a:br>
            <a:r>
              <a:rPr kumimoji="1" lang="en-US" altLang="ja-JP" dirty="0"/>
              <a:t>Read out with JAWS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794755-22AF-FD45-9990-591094DC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932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mo3.1-Voice_720p">
            <a:hlinkClick r:id="" action="ppaction://media"/>
            <a:extLst>
              <a:ext uri="{FF2B5EF4-FFF2-40B4-BE49-F238E27FC236}">
                <a16:creationId xmlns:a16="http://schemas.microsoft.com/office/drawing/2014/main" id="{B2873222-B012-9B0B-FC4B-8F52925838C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7996" y="1916832"/>
            <a:ext cx="9143259" cy="552167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187F74-D36A-21FE-9221-6688EB9159C5}"/>
              </a:ext>
            </a:extLst>
          </p:cNvPr>
          <p:cNvSpPr txBox="1"/>
          <p:nvPr/>
        </p:nvSpPr>
        <p:spPr>
          <a:xfrm>
            <a:off x="-108520" y="43073"/>
            <a:ext cx="9145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Demo</a:t>
            </a:r>
          </a:p>
          <a:p>
            <a:pPr algn="ctr"/>
            <a:r>
              <a:rPr lang="en-US" altLang="ja-JP" sz="2800" dirty="0"/>
              <a:t>Can access more smoothly a math formula in Office</a:t>
            </a:r>
          </a:p>
          <a:p>
            <a:pPr algn="ctr"/>
            <a:r>
              <a:rPr lang="en-US" altLang="ja-JP" sz="2800" dirty="0"/>
              <a:t>converting Office object into SVG image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18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mo3.2-Voice_720p">
            <a:hlinkClick r:id="" action="ppaction://media"/>
            <a:extLst>
              <a:ext uri="{FF2B5EF4-FFF2-40B4-BE49-F238E27FC236}">
                <a16:creationId xmlns:a16="http://schemas.microsoft.com/office/drawing/2014/main" id="{452F9BE8-405D-CD71-06EF-C866968FD3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8" y="1731999"/>
            <a:ext cx="9145016" cy="55227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187F74-D36A-21FE-9221-6688EB9159C5}"/>
              </a:ext>
            </a:extLst>
          </p:cNvPr>
          <p:cNvSpPr txBox="1"/>
          <p:nvPr/>
        </p:nvSpPr>
        <p:spPr>
          <a:xfrm>
            <a:off x="-108520" y="43073"/>
            <a:ext cx="91450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Demo</a:t>
            </a:r>
          </a:p>
          <a:p>
            <a:pPr algn="ctr"/>
            <a:r>
              <a:rPr lang="en-US" altLang="ja-JP" sz="2800" dirty="0"/>
              <a:t>Can access more smoothly a math formula in Office</a:t>
            </a:r>
          </a:p>
          <a:p>
            <a:pPr algn="ctr"/>
            <a:r>
              <a:rPr lang="en-US" altLang="ja-JP" sz="2800" dirty="0"/>
              <a:t>importing audio object of </a:t>
            </a:r>
            <a:r>
              <a:rPr kumimoji="1" lang="en-US" altLang="ja-JP" sz="2800" dirty="0"/>
              <a:t>aloud reading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238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mo3.2-JAWS_720p">
            <a:hlinkClick r:id="" action="ppaction://media"/>
            <a:extLst>
              <a:ext uri="{FF2B5EF4-FFF2-40B4-BE49-F238E27FC236}">
                <a16:creationId xmlns:a16="http://schemas.microsoft.com/office/drawing/2014/main" id="{B5DDFEE6-95BA-0EB4-1CFD-28761E58B44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1772816"/>
            <a:ext cx="8928992" cy="392483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187F74-D36A-21FE-9221-6688EB9159C5}"/>
              </a:ext>
            </a:extLst>
          </p:cNvPr>
          <p:cNvSpPr txBox="1"/>
          <p:nvPr/>
        </p:nvSpPr>
        <p:spPr>
          <a:xfrm>
            <a:off x="-108520" y="43073"/>
            <a:ext cx="9145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Demo</a:t>
            </a:r>
          </a:p>
          <a:p>
            <a:pPr algn="ctr"/>
            <a:r>
              <a:rPr lang="en-US" altLang="ja-JP" sz="2800" dirty="0"/>
              <a:t>importing audio object of </a:t>
            </a:r>
            <a:r>
              <a:rPr kumimoji="1" lang="en-US" altLang="ja-JP" sz="2800" dirty="0"/>
              <a:t>aloud reading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649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79D03B-5381-2DD8-46CC-66ACDBF1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5C754A-B7E7-C82B-89EA-96CB3EBF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Conclusion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B94EAE-E804-2722-ACF4-9DBD272C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sz="2800" dirty="0"/>
              <a:t>Here, we show a new efficient method to make PPT or PPT-originated STEM educational content be accessible by making use of </a:t>
            </a:r>
            <a:r>
              <a:rPr kumimoji="1" lang="en-US" altLang="ja-JP" sz="2800" dirty="0" err="1"/>
              <a:t>Infty</a:t>
            </a:r>
            <a:r>
              <a:rPr kumimoji="1" lang="en-US" altLang="ja-JP" sz="2800" dirty="0"/>
              <a:t> software. Using its functions, our new add-on for PowerPoint allows you to embed easily an alt text </a:t>
            </a:r>
            <a:r>
              <a:rPr lang="en-US" altLang="ja-JP" sz="2800" dirty="0"/>
              <a:t>or</a:t>
            </a:r>
            <a:r>
              <a:rPr kumimoji="1" lang="en-US" altLang="ja-JP" sz="2800" dirty="0"/>
              <a:t> aloud reading with a TTS voice to any technical part such as math expressions included in PPT slides. An accessible MP4 video for STEM education also can be produced efficiently.</a:t>
            </a:r>
          </a:p>
        </p:txBody>
      </p:sp>
    </p:spTree>
    <p:extLst>
      <p:ext uri="{BB962C8B-B14F-4D97-AF65-F5344CB8AC3E}">
        <p14:creationId xmlns:p14="http://schemas.microsoft.com/office/powerpoint/2010/main" val="1325071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8B4F26-5BA1-FC83-CDE0-0163EBC5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34B49785-38C2-6584-9969-0461CF95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Future Tasks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9A9E6F-444F-4BAE-92D6-7B95D362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2014"/>
            <a:ext cx="8382000" cy="53213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Realizing more-automatic processing in the workflow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Making the add-on multilingual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Seamless transformation between PowerPoint and </a:t>
            </a:r>
            <a:r>
              <a:rPr kumimoji="1" lang="en-US" altLang="ja-JP" dirty="0" err="1"/>
              <a:t>ChattyInfty</a:t>
            </a:r>
            <a:r>
              <a:rPr kumimoji="1" lang="en-US" altLang="ja-JP" dirty="0"/>
              <a:t> formats</a:t>
            </a:r>
          </a:p>
          <a:p>
            <a:pPr marL="800100" lvl="2" indent="0">
              <a:buNone/>
            </a:pPr>
            <a:r>
              <a:rPr kumimoji="1" lang="en-US" altLang="ja-JP" sz="2800" dirty="0"/>
              <a:t>PPT content (via </a:t>
            </a:r>
            <a:r>
              <a:rPr kumimoji="1" lang="en-US" altLang="ja-JP" sz="2800" dirty="0" err="1"/>
              <a:t>ChattyInfty</a:t>
            </a:r>
            <a:r>
              <a:rPr kumimoji="1" lang="en-US" altLang="ja-JP" sz="2800" dirty="0"/>
              <a:t>) into various other accessible formats </a:t>
            </a:r>
          </a:p>
          <a:p>
            <a:pPr marL="1543050" lvl="3" indent="-285750"/>
            <a:r>
              <a:rPr kumimoji="1" lang="en-US" altLang="ja-JP" sz="2800" dirty="0"/>
              <a:t>multimedia DAISY</a:t>
            </a:r>
            <a:endParaRPr lang="en-US" altLang="ja-JP" sz="2800" dirty="0"/>
          </a:p>
          <a:p>
            <a:pPr marL="1543050" lvl="3" indent="-285750"/>
            <a:r>
              <a:rPr kumimoji="1" lang="en-US" altLang="ja-JP" sz="2800" dirty="0"/>
              <a:t>accessible EPUB3</a:t>
            </a:r>
          </a:p>
          <a:p>
            <a:pPr marL="1543050" lvl="3" indent="-285750"/>
            <a:r>
              <a:rPr kumimoji="1" lang="en-US" altLang="ja-JP" sz="2800" dirty="0"/>
              <a:t>audio-embedded HTML5 (</a:t>
            </a:r>
            <a:r>
              <a:rPr kumimoji="1" lang="en-US" altLang="ja-JP" sz="2800" dirty="0" err="1"/>
              <a:t>ChattyBook</a:t>
            </a:r>
            <a:r>
              <a:rPr kumimoji="1" lang="en-US" altLang="ja-JP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892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1350" y="6365091"/>
            <a:ext cx="2133600" cy="476250"/>
          </a:xfrm>
        </p:spPr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48" y="49401"/>
            <a:ext cx="8229600" cy="764704"/>
          </a:xfrm>
        </p:spPr>
        <p:txBody>
          <a:bodyPr/>
          <a:lstStyle/>
          <a:p>
            <a:pPr algn="l"/>
            <a:r>
              <a:rPr kumimoji="1" lang="en-US" altLang="ja-JP" dirty="0"/>
              <a:t>1. Introduction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83800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Present situation </a:t>
            </a:r>
            <a:r>
              <a:rPr lang="en-US" altLang="ja-JP" dirty="0"/>
              <a:t>of STEM educational materials for online lectures</a:t>
            </a:r>
          </a:p>
          <a:p>
            <a:pPr marL="400050" lvl="1" indent="0">
              <a:buNone/>
            </a:pPr>
            <a:r>
              <a:rPr lang="en-US" altLang="ja-JP" b="1" u="sng" dirty="0"/>
              <a:t>For sighted students</a:t>
            </a:r>
            <a:endParaRPr lang="ja-JP" altLang="en-US" b="1" u="sng" dirty="0"/>
          </a:p>
          <a:p>
            <a:pPr lvl="2"/>
            <a:r>
              <a:rPr lang="en-US" altLang="ja-JP" dirty="0"/>
              <a:t>Created with PowerPoint</a:t>
            </a:r>
          </a:p>
          <a:p>
            <a:pPr lvl="2"/>
            <a:r>
              <a:rPr lang="en-US" altLang="ja-JP" dirty="0"/>
              <a:t>Provided as lecture videos in MP4 and/or PDF</a:t>
            </a:r>
          </a:p>
          <a:p>
            <a:pPr lvl="2"/>
            <a:r>
              <a:rPr lang="en-US" altLang="ja-JP" dirty="0"/>
              <a:t>Displayed on a computer screen in online real-time lectures</a:t>
            </a:r>
          </a:p>
          <a:p>
            <a:pPr marL="514350" lvl="1" indent="0">
              <a:buNone/>
            </a:pPr>
            <a:r>
              <a:rPr lang="en-US" altLang="ja-JP" b="1" u="sng" dirty="0"/>
              <a:t>For print-disabled students</a:t>
            </a:r>
          </a:p>
          <a:p>
            <a:pPr marL="914400" lvl="2" indent="0">
              <a:buNone/>
            </a:pPr>
            <a:r>
              <a:rPr lang="en-US" altLang="ja-JP" dirty="0"/>
              <a:t>They </a:t>
            </a:r>
            <a:r>
              <a:rPr lang="en-US" altLang="ja-JP" dirty="0">
                <a:latin typeface="Arial 本文"/>
                <a:ea typeface="ＭＳ 明朝" panose="02020609040205080304" pitchFamily="17" charset="-128"/>
                <a:cs typeface="Mangal"/>
              </a:rPr>
              <a:t>should access the entire educational content for </a:t>
            </a:r>
            <a:r>
              <a:rPr lang="en-US" altLang="ja-JP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本文"/>
                <a:ea typeface="ＭＳ 明朝" panose="02020609040205080304" pitchFamily="17" charset="-128"/>
                <a:cs typeface="Mangal"/>
              </a:rPr>
              <a:t>themselves at home</a:t>
            </a:r>
            <a:endParaRPr lang="en-US" altLang="ja-JP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angal"/>
            </a:endParaRPr>
          </a:p>
          <a:p>
            <a:pPr lvl="3"/>
            <a:r>
              <a:rPr lang="en-US" altLang="ja-JP" dirty="0"/>
              <a:t>In case of</a:t>
            </a:r>
            <a:r>
              <a:rPr kumimoji="1" lang="en-US" altLang="ja-JP" dirty="0"/>
              <a:t> </a:t>
            </a:r>
            <a:r>
              <a:rPr kumimoji="1" lang="en-US" altLang="ja-JP" b="1" u="sng" dirty="0"/>
              <a:t>the lecture were face-to-face</a:t>
            </a:r>
            <a:r>
              <a:rPr kumimoji="1" lang="en-US" altLang="ja-JP" dirty="0"/>
              <a:t>, </a:t>
            </a:r>
            <a:r>
              <a:rPr kumimoji="1" lang="en-US" altLang="ja-JP" b="1" u="sng" dirty="0"/>
              <a:t>a teacher could explain directly</a:t>
            </a:r>
            <a:r>
              <a:rPr kumimoji="1" lang="en-US" altLang="ja-JP" dirty="0"/>
              <a:t> any part of the PPT or PPT-originated educational materials as necessary even if they were not necessarily accessible.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761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8B4F26-5BA1-FC83-CDE0-0163EBC5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20</a:t>
            </a:fld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9A9E6F-444F-4BAE-92D6-7B95D362C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276005"/>
            <a:ext cx="9036496" cy="5321347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kumimoji="1" lang="en-US" altLang="ja-JP" dirty="0"/>
              <a:t>Evaluation for the PPT add-on</a:t>
            </a:r>
          </a:p>
          <a:p>
            <a:pPr marL="800100" lvl="2" indent="0">
              <a:buNone/>
            </a:pPr>
            <a:r>
              <a:rPr kumimoji="1" lang="ja-JP" altLang="en-US" sz="3200" dirty="0"/>
              <a:t>→ </a:t>
            </a:r>
            <a:r>
              <a:rPr kumimoji="1" lang="en-US" altLang="ja-JP" sz="3200" dirty="0"/>
              <a:t>Release the official version in the near future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 algn="ctr">
              <a:buNone/>
            </a:pPr>
            <a:r>
              <a:rPr kumimoji="1" lang="en-US" altLang="ja-JP" sz="4000" dirty="0"/>
              <a:t>Science Accessibility Net</a:t>
            </a:r>
          </a:p>
          <a:p>
            <a:pPr marL="0" indent="0" algn="ctr">
              <a:buNone/>
            </a:pPr>
            <a:r>
              <a:rPr kumimoji="1" lang="en-US" altLang="ja-JP" sz="4000" dirty="0">
                <a:hlinkClick r:id="rId3"/>
              </a:rPr>
              <a:t>https://sciaccess.net/en/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95170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8834C074-2E4C-DE1D-34A6-5E97D753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807"/>
            <a:ext cx="8229600" cy="1940579"/>
          </a:xfrm>
        </p:spPr>
        <p:txBody>
          <a:bodyPr/>
          <a:lstStyle/>
          <a:p>
            <a:r>
              <a:rPr lang="en-US" altLang="ja-JP" dirty="0"/>
              <a:t>Accessibility </a:t>
            </a:r>
            <a:br>
              <a:rPr lang="en-US" altLang="ja-JP" dirty="0"/>
            </a:br>
            <a:r>
              <a:rPr lang="en-US" altLang="ja-JP" dirty="0"/>
              <a:t>of PowerPoint content</a:t>
            </a:r>
            <a:r>
              <a:rPr lang="en-US" altLang="ja-JP" dirty="0">
                <a:solidFill>
                  <a:schemeClr val="tx1"/>
                </a:solidFill>
              </a:rPr>
              <a:t>s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for </a:t>
            </a:r>
            <a:r>
              <a:rPr lang="en-US" altLang="ja-JP" sz="4400" dirty="0"/>
              <a:t>Print-disabled students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57387"/>
            <a:ext cx="8229600" cy="4525963"/>
          </a:xfrm>
        </p:spPr>
        <p:txBody>
          <a:bodyPr/>
          <a:lstStyle/>
          <a:p>
            <a:r>
              <a:rPr lang="en-US" altLang="ja-JP" sz="3600" dirty="0"/>
              <a:t>Non-Technical Contents</a:t>
            </a:r>
          </a:p>
          <a:p>
            <a:pPr lvl="1"/>
            <a:r>
              <a:rPr lang="en-US" altLang="ja-JP" sz="3200" dirty="0"/>
              <a:t>W</a:t>
            </a:r>
            <a:r>
              <a:rPr kumimoji="1" lang="en-US" altLang="ja-JP" sz="3200" dirty="0"/>
              <a:t>e actually can produce accessible PPT contents in a certain level</a:t>
            </a:r>
          </a:p>
          <a:p>
            <a:r>
              <a:rPr kumimoji="1" lang="en-US" altLang="ja-JP" sz="3600" dirty="0"/>
              <a:t>STEM contents</a:t>
            </a:r>
          </a:p>
          <a:p>
            <a:pPr lvl="1"/>
            <a:r>
              <a:rPr lang="en-US" altLang="ja-JP" sz="3200" dirty="0"/>
              <a:t>Print-disabled students hardly access important elements such as math formulas, diagrams and tables included in STEM educational materials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753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2798F-02C9-68A4-3C38-703602F0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366E248-C112-D6E9-4EF9-430ED383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281113"/>
          </a:xfrm>
        </p:spPr>
        <p:txBody>
          <a:bodyPr/>
          <a:lstStyle/>
          <a:p>
            <a:r>
              <a:rPr kumimoji="1" lang="en-US" altLang="ja-JP" dirty="0"/>
              <a:t>Math Accessibility of PowerPoint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5643F1-5C6A-5543-25BD-ED818ACF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9844"/>
            <a:ext cx="8229600" cy="5301209"/>
          </a:xfrm>
        </p:spPr>
        <p:txBody>
          <a:bodyPr/>
          <a:lstStyle/>
          <a:p>
            <a:r>
              <a:rPr lang="en-US" altLang="ja-JP" sz="4000" dirty="0"/>
              <a:t>PowerPoint</a:t>
            </a:r>
          </a:p>
          <a:p>
            <a:pPr lvl="1"/>
            <a:r>
              <a:rPr kumimoji="1" lang="en-US" altLang="ja-JP" sz="3600" dirty="0"/>
              <a:t>No good tool to make PowerPoint or PowerPoint-originated STEM contents be accessible</a:t>
            </a:r>
          </a:p>
          <a:p>
            <a:pPr lvl="1"/>
            <a:r>
              <a:rPr kumimoji="1" lang="en-US" altLang="ja-JP" sz="3600" dirty="0"/>
              <a:t>Embedding alternative text </a:t>
            </a:r>
          </a:p>
          <a:p>
            <a:pPr lvl="1"/>
            <a:r>
              <a:rPr lang="en-US" altLang="ja-JP" sz="3600" dirty="0"/>
              <a:t>A</a:t>
            </a:r>
            <a:r>
              <a:rPr kumimoji="1" lang="en-US" altLang="ja-JP" sz="3600" dirty="0"/>
              <a:t>dd audio (aloud reading) information </a:t>
            </a:r>
          </a:p>
          <a:p>
            <a:pPr lvl="2"/>
            <a:r>
              <a:rPr lang="en-US" altLang="ja-JP" sz="2800" dirty="0"/>
              <a:t>Manual work (require a lot of extra time)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156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4B2B5-A97F-6F10-BD03-8FFC6C30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368152"/>
          </a:xfrm>
        </p:spPr>
        <p:txBody>
          <a:bodyPr/>
          <a:lstStyle/>
          <a:p>
            <a:r>
              <a:rPr kumimoji="1" lang="en-US" altLang="ja-JP" sz="3600" dirty="0"/>
              <a:t>Demo Inaccessible a Math </a:t>
            </a:r>
            <a:r>
              <a:rPr lang="en-US" altLang="ja-JP" sz="3600" dirty="0"/>
              <a:t>F</a:t>
            </a:r>
            <a:r>
              <a:rPr kumimoji="1" lang="en-US" altLang="ja-JP" sz="3600" dirty="0"/>
              <a:t>ormula</a:t>
            </a:r>
            <a:br>
              <a:rPr kumimoji="1" lang="en-US" altLang="ja-JP" sz="3600" dirty="0"/>
            </a:br>
            <a:r>
              <a:rPr kumimoji="1" lang="en-US" altLang="ja-JP" sz="2000" dirty="0"/>
              <a:t>Read out with JAWS the two cases, math formula in Office/image</a:t>
            </a:r>
            <a:endParaRPr kumimoji="1" lang="ja-JP" altLang="en-US" sz="3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6B77CD-6447-B836-3F3A-96B90FB3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z="2000" smtClean="0"/>
              <a:pPr>
                <a:defRPr/>
              </a:pPr>
              <a:t>5</a:t>
            </a:fld>
            <a:endParaRPr lang="en-US" altLang="ja-JP" sz="2000"/>
          </a:p>
        </p:txBody>
      </p:sp>
      <p:pic>
        <p:nvPicPr>
          <p:cNvPr id="3" name="Demo1_720p">
            <a:hlinkClick r:id="" action="ppaction://media"/>
            <a:extLst>
              <a:ext uri="{FF2B5EF4-FFF2-40B4-BE49-F238E27FC236}">
                <a16:creationId xmlns:a16="http://schemas.microsoft.com/office/drawing/2014/main" id="{63ADBDA4-1A85-DC38-BA1F-F0654BD02F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02" y="1466303"/>
            <a:ext cx="9144000" cy="45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9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8264" y="6341210"/>
            <a:ext cx="2133600" cy="476250"/>
          </a:xfrm>
        </p:spPr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F9B7B1F-DBB4-48AA-94F5-E4BD1D80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812"/>
            <a:ext cx="8229600" cy="2002234"/>
          </a:xfrm>
        </p:spPr>
        <p:txBody>
          <a:bodyPr/>
          <a:lstStyle/>
          <a:p>
            <a:r>
              <a:rPr lang="en-US" altLang="ja-JP" sz="6000" dirty="0" err="1"/>
              <a:t>Infty</a:t>
            </a:r>
            <a:r>
              <a:rPr lang="en-US" altLang="ja-JP" sz="6000" dirty="0"/>
              <a:t> Software</a:t>
            </a:r>
            <a:br>
              <a:rPr lang="en-US" altLang="ja-JP" sz="6000" dirty="0"/>
            </a:br>
            <a:br>
              <a:rPr lang="en-US" altLang="ja-JP" sz="1200" dirty="0"/>
            </a:br>
            <a:r>
              <a:rPr lang="en-US" altLang="ja-JP" sz="2800" dirty="0"/>
              <a:t>Assistive tools for print-disabled people </a:t>
            </a:r>
            <a:br>
              <a:rPr lang="en-US" altLang="ja-JP" sz="2800" dirty="0"/>
            </a:br>
            <a:r>
              <a:rPr lang="en-US" altLang="ja-JP" sz="2800" dirty="0"/>
              <a:t>to access STEM contents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51845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ja-JP" sz="4000" dirty="0"/>
              <a:t>ChattyInfty</a:t>
            </a:r>
          </a:p>
          <a:p>
            <a:pPr marL="514350" lvl="1" indent="0">
              <a:buNone/>
            </a:pPr>
            <a:r>
              <a:rPr lang="en-US" altLang="ja-JP" sz="3600" dirty="0"/>
              <a:t>Edit, Reading out a content with a TTS voice / Export to EPUB 3, HTML5, MS-Word,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4000" dirty="0" err="1"/>
              <a:t>InftyReader</a:t>
            </a:r>
            <a:endParaRPr lang="en-US" altLang="ja-JP" sz="4000" dirty="0"/>
          </a:p>
          <a:p>
            <a:pPr marL="514350" lvl="1" indent="0">
              <a:buNone/>
            </a:pPr>
            <a:r>
              <a:rPr lang="en-US" altLang="ja-JP" sz="3600" dirty="0"/>
              <a:t>OCR for STEM Doc. / Export to ChattyInfty format, EPUB3, MS-Word, …</a:t>
            </a:r>
          </a:p>
          <a:p>
            <a:pPr marL="514350" lvl="1" indent="0">
              <a:buNone/>
            </a:pPr>
            <a:endParaRPr lang="en-US" altLang="ja-JP" sz="600" dirty="0"/>
          </a:p>
        </p:txBody>
      </p:sp>
    </p:spTree>
    <p:extLst>
      <p:ext uri="{BB962C8B-B14F-4D97-AF65-F5344CB8AC3E}">
        <p14:creationId xmlns:p14="http://schemas.microsoft.com/office/powerpoint/2010/main" val="169054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94A70F-EE00-5BDD-A948-3A0FB020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15B37DB-EC56-5D33-ABF0-08B6C35D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T</a:t>
            </a:r>
            <a:r>
              <a:rPr lang="en-US" altLang="ja-JP" dirty="0"/>
              <a:t>his Work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019AE5-50FE-5DF0-289F-C8259E110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kumimoji="1" lang="en-US" altLang="ja-JP" dirty="0"/>
              <a:t>A new efficient method to make PPT or PPT-originated STEM educational content be accessible by making use of </a:t>
            </a:r>
            <a:r>
              <a:rPr kumimoji="1" lang="en-US" altLang="ja-JP" dirty="0" err="1"/>
              <a:t>Infty</a:t>
            </a:r>
            <a:r>
              <a:rPr kumimoji="1" lang="en-US" altLang="ja-JP" dirty="0"/>
              <a:t> software.</a:t>
            </a:r>
          </a:p>
          <a:p>
            <a:pPr lvl="1"/>
            <a:r>
              <a:rPr lang="en-US" altLang="ja-JP" dirty="0"/>
              <a:t>A</a:t>
            </a:r>
            <a:r>
              <a:rPr kumimoji="1" lang="en-US" altLang="ja-JP" dirty="0"/>
              <a:t>dd-on for PowerPoint</a:t>
            </a:r>
          </a:p>
          <a:p>
            <a:pPr lvl="1"/>
            <a:r>
              <a:rPr kumimoji="1" lang="en-US" altLang="ja-JP" dirty="0"/>
              <a:t>Embed easily an alt text and aloud reading with a TTS voice to any technical part</a:t>
            </a:r>
          </a:p>
          <a:p>
            <a:pPr lvl="1"/>
            <a:r>
              <a:rPr kumimoji="1" lang="en-US" altLang="ja-JP" dirty="0"/>
              <a:t>An accessible MP4 video for STEM education  also can be produced efficiently.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361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68A58566-40DE-05A7-2A59-BD6C6F9F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2. Method</a:t>
            </a:r>
            <a:endParaRPr kumimoji="1" lang="ja-JP" altLang="en-US" dirty="0"/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612C971-938E-180B-A180-01BCC98B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52" y="1572906"/>
            <a:ext cx="8579296" cy="4525963"/>
          </a:xfrm>
        </p:spPr>
        <p:txBody>
          <a:bodyPr/>
          <a:lstStyle/>
          <a:p>
            <a:r>
              <a:rPr lang="en-US" altLang="ja-JP" dirty="0"/>
              <a:t>The Add-on for </a:t>
            </a:r>
            <a:r>
              <a:rPr lang="en-US" altLang="ja-JP" dirty="0" err="1"/>
              <a:t>Powerpoint</a:t>
            </a:r>
            <a:r>
              <a:rPr lang="en-US" altLang="ja-JP" dirty="0"/>
              <a:t> was </a:t>
            </a:r>
            <a:r>
              <a:rPr kumimoji="1" lang="en-US" altLang="ja-JP" dirty="0"/>
              <a:t>Developed with VBA </a:t>
            </a:r>
          </a:p>
          <a:p>
            <a:endParaRPr kumimoji="1" lang="en-US" altLang="ja-JP" dirty="0"/>
          </a:p>
          <a:p>
            <a:r>
              <a:rPr lang="en-US" altLang="ja-JP" dirty="0"/>
              <a:t>PC System Requirements</a:t>
            </a:r>
          </a:p>
          <a:p>
            <a:pPr lvl="1"/>
            <a:r>
              <a:rPr lang="en-US" altLang="ja-JP" dirty="0"/>
              <a:t>OS: </a:t>
            </a:r>
            <a:r>
              <a:rPr kumimoji="1" lang="en-US" altLang="ja-JP" dirty="0"/>
              <a:t>Microsoft Windows 8.1 or later </a:t>
            </a:r>
          </a:p>
          <a:p>
            <a:pPr lvl="1"/>
            <a:r>
              <a:rPr lang="en-US" altLang="ja-JP" dirty="0"/>
              <a:t>Software: </a:t>
            </a:r>
          </a:p>
          <a:p>
            <a:pPr lvl="2"/>
            <a:r>
              <a:rPr kumimoji="1" lang="en-US" altLang="ja-JP" dirty="0"/>
              <a:t>PowerPoint</a:t>
            </a:r>
          </a:p>
          <a:p>
            <a:pPr lvl="2"/>
            <a:r>
              <a:rPr kumimoji="1" lang="en-US" altLang="ja-JP" dirty="0" err="1"/>
              <a:t>ChattyInfty</a:t>
            </a:r>
            <a:endParaRPr lang="en-US" altLang="ja-JP" dirty="0"/>
          </a:p>
          <a:p>
            <a:pPr lvl="2"/>
            <a:r>
              <a:rPr kumimoji="1" lang="en-US" altLang="ja-JP" dirty="0" err="1"/>
              <a:t>InftyReader</a:t>
            </a:r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9E016A-B71E-81B9-8D27-8D0E56B8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18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807B7-0088-8A95-C111-6A3A51836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8524"/>
            <a:ext cx="8229600" cy="5355107"/>
          </a:xfrm>
        </p:spPr>
        <p:txBody>
          <a:bodyPr/>
          <a:lstStyle/>
          <a:p>
            <a:r>
              <a:rPr kumimoji="1" lang="en-US" altLang="ja-JP" dirty="0"/>
              <a:t>Three ways to embed the alt text or the MP3 aloud reading audio file for each math part in PowerPoint slides.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/>
              <a:t>Converting a math part in an existing PowerPoint slide into the alt text or the MP3 audio file and embedding. 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/>
              <a:t>Converting a math part in PDF into the alt text </a:t>
            </a:r>
            <a:r>
              <a:rPr lang="en-US" altLang="ja-JP" dirty="0"/>
              <a:t>or</a:t>
            </a:r>
            <a:r>
              <a:rPr kumimoji="1" lang="en-US" altLang="ja-JP" dirty="0"/>
              <a:t> the MP3 audio file. </a:t>
            </a:r>
          </a:p>
          <a:p>
            <a:pPr marL="971550" lvl="1" indent="-514350">
              <a:buFont typeface="+mj-lt"/>
              <a:buAutoNum type="arabicPeriod"/>
            </a:pPr>
            <a:r>
              <a:rPr kumimoji="1" lang="en-US" altLang="ja-JP" dirty="0"/>
              <a:t>Newly creating a math formula together with its alt text </a:t>
            </a:r>
            <a:r>
              <a:rPr lang="en-US" altLang="ja-JP" dirty="0"/>
              <a:t>or</a:t>
            </a:r>
            <a:r>
              <a:rPr kumimoji="1" lang="en-US" altLang="ja-JP" dirty="0"/>
              <a:t> MP3 audio file. 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65D3C2-45FA-2145-DDD8-082C05A9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842C2-5C02-4459-BD52-A782611F7662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4108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スライド 1 - &amp;quot;大学で学ぶ情報&amp;quot;&quot;/&gt;&lt;property id=&quot;20307&quot; value=&quot;256&quot;/&gt;&lt;/object&gt;&lt;object type=&quot;3&quot; unique_id=&quot;11297&quot;&gt;&lt;property id=&quot;20148&quot; value=&quot;5&quot;/&gt;&lt;property id=&quot;20300&quot; value=&quot;スライド 6 - &amp;quot;「情報」はあなたにとって必要ですか？&amp;#x0D;&amp;#x0A;ー　アンケート　ー&amp;quot;&quot;/&gt;&lt;property id=&quot;20307&quot; value=&quot;409&quot;/&gt;&lt;/object&gt;&lt;object type=&quot;3&quot; unique_id=&quot;11298&quot;&gt;&lt;property id=&quot;20148&quot; value=&quot;5&quot;/&gt;&lt;property id=&quot;20300&quot; value=&quot;スライド 8 - &amp;quot;「情報」には&amp;#x0D;&amp;#x0A;どんな分野があるのか？&amp;quot;&quot;/&gt;&lt;property id=&quot;20307&quot; value=&quot;421&quot;/&gt;&lt;/object&gt;&lt;object type=&quot;3&quot; unique_id=&quot;11299&quot;&gt;&lt;property id=&quot;20148&quot; value=&quot;5&quot;/&gt;&lt;property id=&quot;20300&quot; value=&quot;スライド 9 - &amp;quot;「科学」と「技術」&amp;quot;&quot;/&gt;&lt;property id=&quot;20307&quot; value=&quot;411&quot;/&gt;&lt;/object&gt;&lt;object type=&quot;3&quot; unique_id=&quot;11300&quot;&gt;&lt;property id=&quot;20148&quot; value=&quot;5&quot;/&gt;&lt;property id=&quot;20300&quot; value=&quot;スライド 10 - &amp;quot;サイエンス（科学）とは&amp;quot;&quot;/&gt;&lt;property id=&quot;20307&quot; value=&quot;413&quot;/&gt;&lt;/object&gt;&lt;object type=&quot;3&quot; unique_id=&quot;11303&quot;&gt;&lt;property id=&quot;20148&quot; value=&quot;5&quot;/&gt;&lt;property id=&quot;20300&quot; value=&quot;スライド 11 - &amp;quot;テクノロジー（技術）とは&amp;quot;&quot;/&gt;&lt;property id=&quot;20307&quot; value=&quot;427&quot;/&gt;&lt;/object&gt;&lt;object type=&quot;3&quot; unique_id=&quot;11308&quot;&gt;&lt;property id=&quot;20148&quot; value=&quot;5&quot;/&gt;&lt;property id=&quot;20300&quot; value=&quot;スライド 14 - &amp;quot;「情報科学」&amp;#x0D;&amp;#x0A;と&amp;#x0D;&amp;#x0A;「情報通信技術（ICT）」&amp;quot;&quot;/&gt;&lt;property id=&quot;20307&quot; value=&quot;419&quot;/&gt;&lt;/object&gt;&lt;object type=&quot;3&quot; unique_id=&quot;11309&quot;&gt;&lt;property id=&quot;20148&quot; value=&quot;5&quot;/&gt;&lt;property id=&quot;20300&quot; value=&quot;スライド 15 - &amp;quot;「情報科学」とは&amp;quot;&quot;/&gt;&lt;property id=&quot;20307&quot; value=&quot;417&quot;/&gt;&lt;/object&gt;&lt;object type=&quot;3&quot; unique_id=&quot;11310&quot;&gt;&lt;property id=&quot;20148&quot; value=&quot;5&quot;/&gt;&lt;property id=&quot;20300&quot; value=&quot;スライド 16 - &amp;quot;「情報理論」&amp;quot;&quot;/&gt;&lt;property id=&quot;20307&quot; value=&quot;418&quot;/&gt;&lt;/object&gt;&lt;object type=&quot;3&quot; unique_id=&quot;11311&quot;&gt;&lt;property id=&quot;20148&quot; value=&quot;5&quot;/&gt;&lt;property id=&quot;20300&quot; value=&quot;スライド 21 - &amp;quot;「情報処理」&amp;quot;&quot;/&gt;&lt;property id=&quot;20307&quot; value=&quot;422&quot;/&gt;&lt;/object&gt;&lt;object type=&quot;3&quot; unique_id=&quot;11312&quot;&gt;&lt;property id=&quot;20148&quot; value=&quot;5&quot;/&gt;&lt;property id=&quot;20300&quot; value=&quot;スライド 20 - &amp;quot;「ICT」は社会を支える重要な技術&amp;quot;&quot;/&gt;&lt;property id=&quot;20307&quot; value=&quot;386&quot;/&gt;&lt;/object&gt;&lt;object type=&quot;3&quot; unique_id=&quot;11313&quot;&gt;&lt;property id=&quot;20148&quot; value=&quot;5&quot;/&gt;&lt;property id=&quot;20300&quot; value=&quot;スライド 22 - &amp;quot;「Google  vs. Wolfram|Alpha」&amp;quot;&quot;/&gt;&lt;property id=&quot;20307&quot; value=&quot;462&quot;/&gt;&lt;/object&gt;&lt;object type=&quot;3&quot; unique_id=&quot;11314&quot;&gt;&lt;property id=&quot;20148&quot; value=&quot;5&quot;/&gt;&lt;property id=&quot;20300&quot; value=&quot;スライド 23 - &amp;quot;情報通信業&amp;quot;&quot;/&gt;&lt;property id=&quot;20307&quot; value=&quot;429&quot;/&gt;&lt;/object&gt;&lt;object type=&quot;3&quot; unique_id=&quot;11315&quot;&gt;&lt;property id=&quot;20148&quot; value=&quot;5&quot;/&gt;&lt;property id=&quot;20300&quot; value=&quot;スライド 24 - &amp;quot;仕事の内容による&amp;#x0D;&amp;#x0A;「ICT」との関わり方の違い&amp;quot;&quot;/&gt;&lt;property id=&quot;20307&quot; value=&quot;430&quot;/&gt;&lt;/object&gt;&lt;object type=&quot;3&quot; unique_id=&quot;11316&quot;&gt;&lt;property id=&quot;20148&quot; value=&quot;5&quot;/&gt;&lt;property id=&quot;20300&quot; value=&quot;スライド 25 - &amp;quot;仕事と「ICT」の関わりを&amp;#x0D;&amp;#x0A;考えてみよう&amp;quot;&quot;/&gt;&lt;property id=&quot;20307&quot; value=&quot;431&quot;/&gt;&lt;/object&gt;&lt;object type=&quot;3&quot; unique_id=&quot;11318&quot;&gt;&lt;property id=&quot;20148&quot; value=&quot;5&quot;/&gt;&lt;property id=&quot;20300&quot; value=&quot;スライド 26 - &amp;quot;仕事とICTの関わりを考えてみよう&amp;quot;&quot;/&gt;&lt;property id=&quot;20307&quot; value=&quot;434&quot;/&gt;&lt;/object&gt;&lt;object type=&quot;3&quot; unique_id=&quot;11319&quot;&gt;&lt;property id=&quot;20148&quot; value=&quot;5&quot;/&gt;&lt;property id=&quot;20300&quot; value=&quot;スライド 27 - &amp;quot;生活の中のICTを考えてみよう&amp;quot;&quot;/&gt;&lt;property id=&quot;20307&quot; value=&quot;432&quot;/&gt;&lt;/object&gt;&lt;object type=&quot;3&quot; unique_id=&quot;11320&quot;&gt;&lt;property id=&quot;20148&quot; value=&quot;5&quot;/&gt;&lt;property id=&quot;20300&quot; value=&quot;スライド 28 - &amp;quot;ICTの社会への関わり&amp;quot;&quot;/&gt;&lt;property id=&quot;20307&quot; value=&quot;435&quot;/&gt;&lt;/object&gt;&lt;object type=&quot;3&quot; unique_id=&quot;11322&quot;&gt;&lt;property id=&quot;20148&quot; value=&quot;5&quot;/&gt;&lt;property id=&quot;20300&quot; value=&quot;スライド 30&quot;/&gt;&lt;property id=&quot;20307&quot; value=&quot;439&quot;/&gt;&lt;/object&gt;&lt;object type=&quot;3&quot; unique_id=&quot;11323&quot;&gt;&lt;property id=&quot;20148&quot; value=&quot;5&quot;/&gt;&lt;property id=&quot;20300&quot; value=&quot;スライド 31&quot;/&gt;&lt;property id=&quot;20307&quot; value=&quot;440&quot;/&gt;&lt;/object&gt;&lt;object type=&quot;3&quot; unique_id=&quot;11326&quot;&gt;&lt;property id=&quot;20148&quot; value=&quot;5&quot;/&gt;&lt;property id=&quot;20300&quot; value=&quot;スライド 41 - &amp;quot;生産工学部&amp;#x0D;&amp;#x0A;数理情報工学科&amp;quot;&quot;/&gt;&lt;property id=&quot;20307&quot; value=&quot;448&quot;/&gt;&lt;/object&gt;&lt;object type=&quot;3&quot; unique_id=&quot;11327&quot;&gt;&lt;property id=&quot;20148&quot; value=&quot;5&quot;/&gt;&lt;property id=&quot;20300&quot; value=&quot;スライド 42&quot;/&gt;&lt;property id=&quot;20307&quot; value=&quot;449&quot;/&gt;&lt;/object&gt;&lt;object type=&quot;3&quot; unique_id=&quot;11328&quot;&gt;&lt;property id=&quot;20148&quot; value=&quot;5&quot;/&gt;&lt;property id=&quot;20300&quot; value=&quot;スライド 43&quot;/&gt;&lt;property id=&quot;20307&quot; value=&quot;456&quot;/&gt;&lt;/object&gt;&lt;object type=&quot;3&quot; unique_id=&quot;11329&quot;&gt;&lt;property id=&quot;20148&quot; value=&quot;5&quot;/&gt;&lt;property id=&quot;20300&quot; value=&quot;スライド 44 - &amp;quot;文理学部&amp;#x0D;&amp;#x0A;情報システム解析学科&amp;quot;&quot;/&gt;&lt;property id=&quot;20307&quot; value=&quot;467&quot;/&gt;&lt;/object&gt;&lt;object type=&quot;3&quot; unique_id=&quot;11330&quot;&gt;&lt;property id=&quot;20148&quot; value=&quot;5&quot;/&gt;&lt;property id=&quot;20300&quot; value=&quot;スライド 45&quot;/&gt;&lt;property id=&quot;20307&quot; value=&quot;452&quot;/&gt;&lt;/object&gt;&lt;object type=&quot;3&quot; unique_id=&quot;11331&quot;&gt;&lt;property id=&quot;20148&quot; value=&quot;5&quot;/&gt;&lt;property id=&quot;20300&quot; value=&quot;スライド 46&quot;/&gt;&lt;property id=&quot;20307&quot; value=&quot;453&quot;/&gt;&lt;/object&gt;&lt;object type=&quot;3&quot; unique_id=&quot;11332&quot;&gt;&lt;property id=&quot;20148&quot; value=&quot;5&quot;/&gt;&lt;property id=&quot;20300&quot; value=&quot;スライド 47&quot;/&gt;&lt;property id=&quot;20307&quot; value=&quot;455&quot;/&gt;&lt;/object&gt;&lt;object type=&quot;3&quot; unique_id=&quot;11333&quot;&gt;&lt;property id=&quot;20148&quot; value=&quot;5&quot;/&gt;&lt;property id=&quot;20300&quot; value=&quot;スライド 48&quot;/&gt;&lt;property id=&quot;20307&quot; value=&quot;454&quot;/&gt;&lt;/object&gt;&lt;object type=&quot;3&quot; unique_id=&quot;11334&quot;&gt;&lt;property id=&quot;20148&quot; value=&quot;5&quot;/&gt;&lt;property id=&quot;20300&quot; value=&quot;スライド 50 - &amp;quot;各学部の主な就職先&amp;quot;&quot;/&gt;&lt;property id=&quot;20307&quot; value=&quot;468&quot;/&gt;&lt;/object&gt;&lt;object type=&quot;3&quot; unique_id=&quot;11335&quot;&gt;&lt;property id=&quot;20148&quot; value=&quot;5&quot;/&gt;&lt;property id=&quot;20300&quot; value=&quot;スライド 51 - &amp;quot;生産工学部数理情報工学科の&amp;#x0D;&amp;#x0A;主な就職先&amp;quot;&quot;/&gt;&lt;property id=&quot;20307&quot; value=&quot;459&quot;/&gt;&lt;/object&gt;&lt;object type=&quot;3&quot; unique_id=&quot;11336&quot;&gt;&lt;property id=&quot;20148&quot; value=&quot;5&quot;/&gt;&lt;property id=&quot;20300&quot; value=&quot;スライド 52 - &amp;quot;文理学部情報システム解析学科&amp;#x0D;&amp;#x0A;平成22年度就職分野&amp;quot;&quot;/&gt;&lt;property id=&quot;20307&quot; value=&quot;458&quot;/&gt;&lt;/object&gt;&lt;object type=&quot;3&quot; unique_id=&quot;11338&quot;&gt;&lt;property id=&quot;20148&quot; value=&quot;5&quot;/&gt;&lt;property id=&quot;20300&quot; value=&quot;スライド 55&quot;/&gt;&lt;property id=&quot;20307&quot; value=&quot;470&quot;/&gt;&lt;/object&gt;&lt;object type=&quot;3&quot; unique_id=&quot;11339&quot;&gt;&lt;property id=&quot;20148&quot; value=&quot;5&quot;/&gt;&lt;property id=&quot;20300&quot; value=&quot;スライド 57 - &amp;quot;生産工学部、&amp;#x0D;&amp;#x0A;文理学部&amp;#x0D;&amp;#x0A;のイベント情報&amp;quot;&quot;/&gt;&lt;property id=&quot;20307&quot; value=&quot;469&quot;/&gt;&lt;/object&gt;&lt;object type=&quot;3&quot; unique_id=&quot;11340&quot;&gt;&lt;property id=&quot;20148&quot; value=&quot;5&quot;/&gt;&lt;property id=&quot;20300&quot; value=&quot;スライド 58 - &amp;quot;生産工学部&amp;#x0D;&amp;#x0A;オープンキャンパス&amp;quot;&quot;/&gt;&lt;property id=&quot;20307&quot; value=&quot;450&quot;/&gt;&lt;/object&gt;&lt;object type=&quot;3&quot; unique_id=&quot;11341&quot;&gt;&lt;property id=&quot;20148&quot; value=&quot;5&quot;/&gt;&lt;property id=&quot;20300&quot; value=&quot;スライド 59&quot;/&gt;&lt;property id=&quot;20307&quot; value=&quot;451&quot;/&gt;&lt;/object&gt;&lt;object type=&quot;3&quot; unique_id=&quot;11342&quot;&gt;&lt;property id=&quot;20148&quot; value=&quot;5&quot;/&gt;&lt;property id=&quot;20300&quot; value=&quot;スライド 60 - &amp;quot;短大在学中に学ぶこと&amp;#x0D;&amp;#x0A;ー情報系ー &amp;quot;&quot;/&gt;&lt;property id=&quot;20307&quot; value=&quot;387&quot;/&gt;&lt;/object&gt;&lt;object type=&quot;3&quot; unique_id=&quot;11345&quot;&gt;&lt;property id=&quot;20148&quot; value=&quot;5&quot;/&gt;&lt;property id=&quot;20300&quot; value=&quot;スライド 62 - &amp;quot;情報処理系資格取得&amp;#x0D;&amp;#x0A;について&amp;quot;&quot;/&gt;&lt;property id=&quot;20307&quot; value=&quot;471&quot;/&gt;&lt;/object&gt;&lt;object type=&quot;3&quot; unique_id=&quot;11346&quot;&gt;&lt;property id=&quot;20148&quot; value=&quot;5&quot;/&gt;&lt;property id=&quot;20300&quot; value=&quot;スライド 63&quot;/&gt;&lt;property id=&quot;20307&quot; value=&quot;475&quot;/&gt;&lt;/object&gt;&lt;object type=&quot;3&quot; unique_id=&quot;11347&quot;&gt;&lt;property id=&quot;20148&quot; value=&quot;5&quot;/&gt;&lt;property id=&quot;20300&quot; value=&quot;スライド 64&quot;/&gt;&lt;property id=&quot;20307&quot; value=&quot;476&quot;/&gt;&lt;/object&gt;&lt;object type=&quot;3&quot; unique_id=&quot;11348&quot;&gt;&lt;property id=&quot;20148&quot; value=&quot;5&quot;/&gt;&lt;property id=&quot;20300&quot; value=&quot;スライド 65 - &amp;quot;情報処理技術者試験（国家資格）&amp;quot;&quot;/&gt;&lt;property id=&quot;20307&quot; value=&quot;477&quot;/&gt;&lt;/object&gt;&lt;object type=&quot;3&quot; unique_id=&quot;11349&quot;&gt;&lt;property id=&quot;20148&quot; value=&quot;5&quot;/&gt;&lt;property id=&quot;20300&quot; value=&quot;スライド 66&quot;/&gt;&lt;property id=&quot;20307&quot; value=&quot;478&quot;/&gt;&lt;/object&gt;&lt;object type=&quot;3&quot; unique_id=&quot;11350&quot;&gt;&lt;property id=&quot;20148&quot; value=&quot;5&quot;/&gt;&lt;property id=&quot;20300&quot; value=&quot;スライド 67&quot;/&gt;&lt;property id=&quot;20307&quot; value=&quot;479&quot;/&gt;&lt;/object&gt;&lt;object type=&quot;3&quot; unique_id=&quot;11351&quot;&gt;&lt;property id=&quot;20148&quot; value=&quot;5&quot;/&gt;&lt;property id=&quot;20300&quot; value=&quot;スライド 68&quot;/&gt;&lt;property id=&quot;20307&quot; value=&quot;480&quot;/&gt;&lt;/object&gt;&lt;object type=&quot;3&quot; unique_id=&quot;11352&quot;&gt;&lt;property id=&quot;20148&quot; value=&quot;5&quot;/&gt;&lt;property id=&quot;20300&quot; value=&quot;スライド 69&quot;/&gt;&lt;property id=&quot;20307&quot; value=&quot;481&quot;/&gt;&lt;/object&gt;&lt;object type=&quot;3&quot; unique_id=&quot;11357&quot;&gt;&lt;property id=&quot;20148&quot; value=&quot;5&quot;/&gt;&lt;property id=&quot;20300&quot; value=&quot;スライド 74 - &amp;quot;Backup Slides&amp;quot;&quot;/&gt;&lt;property id=&quot;20307&quot; value=&quot;485&quot;/&gt;&lt;/object&gt;&lt;object type=&quot;3&quot; unique_id=&quot;11359&quot;&gt;&lt;property id=&quot;20148&quot; value=&quot;5&quot;/&gt;&lt;property id=&quot;20300&quot; value=&quot;スライド 83&quot;/&gt;&lt;property id=&quot;20307&quot; value=&quot;443&quot;/&gt;&lt;/object&gt;&lt;object type=&quot;3&quot; unique_id=&quot;11360&quot;&gt;&lt;property id=&quot;20148&quot; value=&quot;5&quot;/&gt;&lt;property id=&quot;20300&quot; value=&quot;スライド 84&quot;/&gt;&lt;property id=&quot;20307&quot; value=&quot;444&quot;/&gt;&lt;/object&gt;&lt;object type=&quot;3&quot; unique_id=&quot;11361&quot;&gt;&lt;property id=&quot;20148&quot; value=&quot;5&quot;/&gt;&lt;property id=&quot;20300&quot; value=&quot;スライド 85&quot;/&gt;&lt;property id=&quot;20307&quot; value=&quot;445&quot;/&gt;&lt;/object&gt;&lt;object type=&quot;3&quot; unique_id=&quot;11362&quot;&gt;&lt;property id=&quot;20148&quot; value=&quot;5&quot;/&gt;&lt;property id=&quot;20300&quot; value=&quot;スライド 86&quot;/&gt;&lt;property id=&quot;20307&quot; value=&quot;446&quot;/&gt;&lt;/object&gt;&lt;object type=&quot;3&quot; unique_id=&quot;11363&quot;&gt;&lt;property id=&quot;20148&quot; value=&quot;5&quot;/&gt;&lt;property id=&quot;20300&quot; value=&quot;スライド 87&quot;/&gt;&lt;property id=&quot;20307&quot; value=&quot;447&quot;/&gt;&lt;/object&gt;&lt;object type=&quot;3&quot; unique_id=&quot;11364&quot;&gt;&lt;property id=&quot;20148&quot; value=&quot;5&quot;/&gt;&lt;property id=&quot;20300&quot; value=&quot;スライド 88&quot;/&gt;&lt;property id=&quot;20307&quot; value=&quot;489&quot;/&gt;&lt;/object&gt;&lt;object type=&quot;3&quot; unique_id=&quot;11365&quot;&gt;&lt;property id=&quot;20148&quot; value=&quot;5&quot;/&gt;&lt;property id=&quot;20300&quot; value=&quot;スライド 89&quot;/&gt;&lt;property id=&quot;20307&quot; value=&quot;486&quot;/&gt;&lt;/object&gt;&lt;object type=&quot;3&quot; unique_id=&quot;12753&quot;&gt;&lt;property id=&quot;20148&quot; value=&quot;5&quot;/&gt;&lt;property id=&quot;20300&quot; value=&quot;スライド 2 - &amp;quot;目次&amp;quot;&quot;/&gt;&lt;property id=&quot;20307&quot; value=&quot;498&quot;/&gt;&lt;/object&gt;&lt;object type=&quot;3&quot; unique_id=&quot;12754&quot;&gt;&lt;property id=&quot;20148&quot; value=&quot;5&quot;/&gt;&lt;property id=&quot;20300&quot; value=&quot;スライド 3&quot;/&gt;&lt;property id=&quot;20307&quot; value=&quot;526&quot;/&gt;&lt;/object&gt;&lt;object type=&quot;3&quot; unique_id=&quot;12755&quot;&gt;&lt;property id=&quot;20148&quot; value=&quot;5&quot;/&gt;&lt;property id=&quot;20300&quot; value=&quot;スライド 4&quot;/&gt;&lt;property id=&quot;20307&quot; value=&quot;527&quot;/&gt;&lt;/object&gt;&lt;object type=&quot;3&quot; unique_id=&quot;12756&quot;&gt;&lt;property id=&quot;20148&quot; value=&quot;5&quot;/&gt;&lt;property id=&quot;20300&quot; value=&quot;スライド 5 - &amp;quot;授業内容のポイント&amp;quot;&quot;/&gt;&lt;property id=&quot;20307&quot; value=&quot;505&quot;/&gt;&lt;/object&gt;&lt;object type=&quot;3&quot; unique_id=&quot;12757&quot;&gt;&lt;property id=&quot;20148&quot; value=&quot;5&quot;/&gt;&lt;property id=&quot;20300&quot; value=&quot;スライド 7 - &amp;quot;「情報」は「誰」に「なぜ」必要なのか？&amp;quot;&quot;/&gt;&lt;property id=&quot;20307&quot; value=&quot;499&quot;/&gt;&lt;/object&gt;&lt;object type=&quot;3&quot; unique_id=&quot;12758&quot;&gt;&lt;property id=&quot;20148&quot; value=&quot;5&quot;/&gt;&lt;property id=&quot;20300&quot; value=&quot;スライド 12&quot;/&gt;&lt;property id=&quot;20307&quot; value=&quot;501&quot;/&gt;&lt;/object&gt;&lt;object type=&quot;3&quot; unique_id=&quot;12759&quot;&gt;&lt;property id=&quot;20148&quot; value=&quot;5&quot;/&gt;&lt;property id=&quot;20300&quot; value=&quot;スライド 13 - &amp;quot;World Wide Web @20 (CERN): http://info.cern.ch/www20/&amp;#x0D;&amp;#x0A;2009年3月&amp;quot;&quot;/&gt;&lt;property id=&quot;20307&quot; value=&quot;502&quot;/&gt;&lt;/object&gt;&lt;object type=&quot;3&quot; unique_id=&quot;12760&quot;&gt;&lt;property id=&quot;20148&quot; value=&quot;5&quot;/&gt;&lt;property id=&quot;20300&quot; value=&quot;スライド 17 - &amp;quot;「シャノン」&amp;quot;&quot;/&gt;&lt;property id=&quot;20307&quot; value=&quot;506&quot;/&gt;&lt;/object&gt;&lt;object type=&quot;3&quot; unique_id=&quot;12761&quot;&gt;&lt;property id=&quot;20148&quot; value=&quot;5&quot;/&gt;&lt;property id=&quot;20300&quot; value=&quot;スライド 18 - &amp;quot;「アラン・チューリング」&amp;quot;&quot;/&gt;&lt;property id=&quot;20307&quot; value=&quot;507&quot;/&gt;&lt;/object&gt;&lt;object type=&quot;3&quot; unique_id=&quot;12762&quot;&gt;&lt;property id=&quot;20148&quot; value=&quot;5&quot;/&gt;&lt;property id=&quot;20300&quot; value=&quot;スライド 19 - &amp;quot;「フォン・ノイマン」&amp;quot;&quot;/&gt;&lt;property id=&quot;20307&quot; value=&quot;508&quot;/&gt;&lt;/object&gt;&lt;object type=&quot;3&quot; unique_id=&quot;12763&quot;&gt;&lt;property id=&quot;20148&quot; value=&quot;5&quot;/&gt;&lt;property id=&quot;20300&quot; value=&quot;スライド 29&quot;/&gt;&lt;property id=&quot;20307&quot; value=&quot;493&quot;/&gt;&lt;/object&gt;&lt;object type=&quot;3&quot; unique_id=&quot;12764&quot;&gt;&lt;property id=&quot;20148&quot; value=&quot;5&quot;/&gt;&lt;property id=&quot;20300&quot; value=&quot;スライド 32&quot;/&gt;&lt;property id=&quot;20307&quot; value=&quot;492&quot;/&gt;&lt;/object&gt;&lt;object type=&quot;3&quot; unique_id=&quot;12765&quot;&gt;&lt;property id=&quot;20148&quot; value=&quot;5&quot;/&gt;&lt;property id=&quot;20300&quot; value=&quot;スライド 33 - &amp;quot;教育の情報化（文部科学省）&amp;quot;&quot;/&gt;&lt;property id=&quot;20307&quot; value=&quot;520&quot;/&gt;&lt;/object&gt;&lt;object type=&quot;3&quot; unique_id=&quot;12766&quot;&gt;&lt;property id=&quot;20148&quot; value=&quot;5&quot;/&gt;&lt;property id=&quot;20300&quot; value=&quot;スライド 34 - &amp;quot;科学・技術&amp;#x0D;&amp;#x0A;と&amp;#x0D;&amp;#x0A;大学の学科&amp;quot;&quot;/&gt;&lt;property id=&quot;20307&quot; value=&quot;512&quot;/&gt;&lt;/object&gt;&lt;object type=&quot;3&quot; unique_id=&quot;12767&quot;&gt;&lt;property id=&quot;20148&quot; value=&quot;5&quot;/&gt;&lt;property id=&quot;20300&quot; value=&quot;スライド 35&quot;/&gt;&lt;property id=&quot;20307&quot; value=&quot;513&quot;/&gt;&lt;/object&gt;&lt;object type=&quot;3&quot; unique_id=&quot;12768&quot;&gt;&lt;property id=&quot;20148&quot; value=&quot;5&quot;/&gt;&lt;property id=&quot;20300&quot; value=&quot;スライド 36 - &amp;quot;日本大学理工学部の学科&amp;quot;&quot;/&gt;&lt;property id=&quot;20307&quot; value=&quot;514&quot;/&gt;&lt;/object&gt;&lt;object type=&quot;3&quot; unique_id=&quot;12769&quot;&gt;&lt;property id=&quot;20148&quot; value=&quot;5&quot;/&gt;&lt;property id=&quot;20300&quot; value=&quot;スライド 37 - &amp;quot;日本大学文理学部の学科&amp;quot;&quot;/&gt;&lt;property id=&quot;20307&quot; value=&quot;515&quot;/&gt;&lt;/object&gt;&lt;object type=&quot;3&quot; unique_id=&quot;12770&quot;&gt;&lt;property id=&quot;20148&quot; value=&quot;5&quot;/&gt;&lt;property id=&quot;20300&quot; value=&quot;スライド 38 - &amp;quot;日本大学生産工学部の学科&amp;quot;&quot;/&gt;&lt;property id=&quot;20307&quot; value=&quot;516&quot;/&gt;&lt;/object&gt;&lt;object type=&quot;3&quot; unique_id=&quot;12771&quot;&gt;&lt;property id=&quot;20148&quot; value=&quot;5&quot;/&gt;&lt;property id=&quot;20300&quot; value=&quot;スライド 39 - &amp;quot;日本大学工学部の学科&amp;quot;&quot;/&gt;&lt;property id=&quot;20307&quot; value=&quot;517&quot;/&gt;&lt;/object&gt;&lt;object type=&quot;3&quot; unique_id=&quot;12772&quot;&gt;&lt;property id=&quot;20148&quot; value=&quot;5&quot;/&gt;&lt;property id=&quot;20300&quot; value=&quot;スライド 40&quot;/&gt;&lt;property id=&quot;20307&quot; value=&quot;518&quot;/&gt;&lt;/object&gt;&lt;object type=&quot;3&quot; unique_id=&quot;12773&quot;&gt;&lt;property id=&quot;20148&quot; value=&quot;5&quot;/&gt;&lt;property id=&quot;20300&quot; value=&quot;スライド 49 - &amp;quot;ほかの学科も自分で調べてみよう&amp;quot;&quot;/&gt;&lt;property id=&quot;20307&quot; value=&quot;521&quot;/&gt;&lt;/object&gt;&lt;object type=&quot;3&quot; unique_id=&quot;12774&quot;&gt;&lt;property id=&quot;20148&quot; value=&quot;5&quot;/&gt;&lt;property id=&quot;20300&quot; value=&quot;スライド 53 - &amp;quot;日本大学工学部情報工学科の&amp;#x0D;&amp;#x0A;主な就職先&amp;quot;&quot;/&gt;&lt;property id=&quot;20307&quot; value=&quot;522&quot;/&gt;&lt;/object&gt;&lt;object type=&quot;3&quot; unique_id=&quot;12775&quot;&gt;&lt;property id=&quot;20148&quot; value=&quot;5&quot;/&gt;&lt;property id=&quot;20300&quot; value=&quot;スライド 54&quot;/&gt;&lt;property id=&quot;20307&quot; value=&quot;528&quot;/&gt;&lt;/object&gt;&lt;object type=&quot;3&quot; unique_id=&quot;12776&quot;&gt;&lt;property id=&quot;20148&quot; value=&quot;5&quot;/&gt;&lt;property id=&quot;20300&quot; value=&quot;スライド 56 - &amp;quot;注意&amp;quot;&quot;/&gt;&lt;property id=&quot;20307&quot; value=&quot;537&quot;/&gt;&lt;/object&gt;&lt;object type=&quot;3&quot; unique_id=&quot;12777&quot;&gt;&lt;property id=&quot;20148&quot; value=&quot;5&quot;/&gt;&lt;property id=&quot;20300&quot; value=&quot;スライド 61&quot;/&gt;&lt;property id=&quot;20307&quot; value=&quot;544&quot;/&gt;&lt;/object&gt;&lt;object type=&quot;3&quot; unique_id=&quot;12778&quot;&gt;&lt;property id=&quot;20148&quot; value=&quot;5&quot;/&gt;&lt;property id=&quot;20300&quot; value=&quot;スライド 70 - &amp;quot;MOS&amp;quot;&quot;/&gt;&lt;property id=&quot;20307&quot; value=&quot;532&quot;/&gt;&lt;/object&gt;&lt;object type=&quot;3&quot; unique_id=&quot;12779&quot;&gt;&lt;property id=&quot;20148&quot; value=&quot;5&quot;/&gt;&lt;property id=&quot;20300&quot; value=&quot;スライド 71 - &amp;quot;まとめ&amp;#x0D;&amp;#x0A;「情報」専門分野の対象者&amp;quot;&quot;/&gt;&lt;property id=&quot;20307&quot; value=&quot;523&quot;/&gt;&lt;/object&gt;&lt;object type=&quot;3&quot; unique_id=&quot;12780&quot;&gt;&lt;property id=&quot;20148&quot; value=&quot;5&quot;/&gt;&lt;property id=&quot;20300&quot; value=&quot;スライド 72&quot;/&gt;&lt;property id=&quot;20307&quot; value=&quot;545&quot;/&gt;&lt;/object&gt;&lt;object type=&quot;3&quot; unique_id=&quot;12781&quot;&gt;&lt;property id=&quot;20148&quot; value=&quot;5&quot;/&gt;&lt;property id=&quot;20300&quot; value=&quot;スライド 73&quot;/&gt;&lt;property id=&quot;20307&quot; value=&quot;546&quot;/&gt;&lt;/object&gt;&lt;object type=&quot;3&quot; unique_id=&quot;12782&quot;&gt;&lt;property id=&quot;20148&quot; value=&quot;5&quot;/&gt;&lt;property id=&quot;20300&quot; value=&quot;スライド 75 - &amp;quot;ICTの分野&amp;quot;&quot;/&gt;&lt;property id=&quot;20307&quot; value=&quot;538&quot;/&gt;&lt;/object&gt;&lt;object type=&quot;3&quot; unique_id=&quot;12783&quot;&gt;&lt;property id=&quot;20148&quot; value=&quot;5&quot;/&gt;&lt;property id=&quot;20300&quot; value=&quot;スライド 76 - &amp;quot;グループ別の回の内容の予告&amp;quot;&quot;/&gt;&lt;property id=&quot;20307&quot; value=&quot;541&quot;/&gt;&lt;/object&gt;&lt;object type=&quot;3&quot; unique_id=&quot;12784&quot;&gt;&lt;property id=&quot;20148&quot; value=&quot;5&quot;/&gt;&lt;property id=&quot;20300&quot; value=&quot;スライド 77&quot;/&gt;&lt;property id=&quot;20307&quot; value=&quot;539&quot;/&gt;&lt;/object&gt;&lt;object type=&quot;3&quot; unique_id=&quot;12785&quot;&gt;&lt;property id=&quot;20148&quot; value=&quot;5&quot;/&gt;&lt;property id=&quot;20300&quot; value=&quot;スライド 78 - &amp;quot;教員用メモ&amp;quot;&quot;/&gt;&lt;property id=&quot;20307&quot; value=&quot;547&quot;/&gt;&lt;/object&gt;&lt;object type=&quot;3&quot; unique_id=&quot;12786&quot;&gt;&lt;property id=&quot;20148&quot; value=&quot;5&quot;/&gt;&lt;property id=&quot;20300&quot; value=&quot;スライド 79 - &amp;quot;H24年度目次（案）&amp;#x0D;&amp;#x0A;5分（準備），75分（講演），10分（小レポート）=90分&amp;quot;&quot;/&gt;&lt;property id=&quot;20307&quot; value=&quot;548&quot;/&gt;&lt;/object&gt;&lt;object type=&quot;3&quot; unique_id=&quot;12787&quot;&gt;&lt;property id=&quot;20148&quot; value=&quot;5&quot;/&gt;&lt;property id=&quot;20300&quot; value=&quot;スライド 80&quot;/&gt;&lt;property id=&quot;20307&quot; value=&quot;549&quot;/&gt;&lt;/object&gt;&lt;object type=&quot;3&quot; unique_id=&quot;12788&quot;&gt;&lt;property id=&quot;20148&quot; value=&quot;5&quot;/&gt;&lt;property id=&quot;20300&quot; value=&quot;スライド 81&quot;/&gt;&lt;property id=&quot;20307&quot; value=&quot;550&quot;/&gt;&lt;/object&gt;&lt;object type=&quot;3&quot; unique_id=&quot;12789&quot;&gt;&lt;property id=&quot;20148&quot; value=&quot;5&quot;/&gt;&lt;property id=&quot;20300&quot; value=&quot;スライド 82&quot;/&gt;&lt;property id=&quot;20307&quot; value=&quot;551&quot;/&gt;&lt;/object&gt;&lt;object type=&quot;3&quot; unique_id=&quot;12790&quot;&gt;&lt;property id=&quot;20148&quot; value=&quot;5&quot;/&gt;&lt;property id=&quot;20300&quot; value=&quot;スライド 90 - &amp;quot;科目関連図&amp;quot;&quot;/&gt;&lt;property id=&quot;20307&quot; value=&quot;529&quot;/&gt;&lt;/object&gt;&lt;object type=&quot;3&quot; unique_id=&quot;12791&quot;&gt;&lt;property id=&quot;20148&quot; value=&quot;5&quot;/&gt;&lt;property id=&quot;20300&quot; value=&quot;スライド 91 - &amp;quot;科目の内容&amp;quot;&quot;/&gt;&lt;property id=&quot;20307&quot; value=&quot;530&quot;/&gt;&lt;/object&gt;&lt;object type=&quot;3&quot; unique_id=&quot;12792&quot;&gt;&lt;property id=&quot;20148&quot; value=&quot;5&quot;/&gt;&lt;property id=&quot;20300&quot; value=&quot;スライド 92&quot;/&gt;&lt;property id=&quot;20307&quot; value=&quot;552&quot;/&gt;&lt;/object&gt;&lt;object type=&quot;3&quot; unique_id=&quot;12793&quot;&gt;&lt;property id=&quot;20148&quot; value=&quot;5&quot;/&gt;&lt;property id=&quot;20300&quot; value=&quot;スライド 93 - &amp;quot;２．日商PC検定試験（文書作成，データ活用）&amp;quot;&quot;/&gt;&lt;property id=&quot;20307&quot; value=&quot;533&quot;/&gt;&lt;/object&gt;&lt;object type=&quot;3&quot; unique_id=&quot;12794&quot;&gt;&lt;property id=&quot;20148&quot; value=&quot;5&quot;/&gt;&lt;property id=&quot;20300&quot; value=&quot;スライド 94&quot;/&gt;&lt;property id=&quot;20307&quot; value=&quot;534&quot;/&gt;&lt;/object&gt;&lt;object type=&quot;3&quot; unique_id=&quot;12795&quot;&gt;&lt;property id=&quot;20148&quot; value=&quot;5&quot;/&gt;&lt;property id=&quot;20300&quot; value=&quot;スライド 95&quot;/&gt;&lt;property id=&quot;20307&quot; value=&quot;553&quot;/&gt;&lt;/object&gt;&lt;object type=&quot;3&quot; unique_id=&quot;12796&quot;&gt;&lt;property id=&quot;20148&quot; value=&quot;5&quot;/&gt;&lt;property id=&quot;20300&quot; value=&quot;スライド 96 - &amp;quot;この授業での「情報」とは&amp;quot;&quot;/&gt;&lt;property id=&quot;20307&quot; value=&quot;536&quot;/&gt;&lt;/object&gt;&lt;/object&gt;&lt;/object&gt;&lt;/database&gt;"/>
  <p:tag name="VIDEO_FILES_RECORD" val="&lt;Videos&gt;&lt;Video Name=&quot;CERN-MOVIE-2006-005-0480-kbps-384x288-25-fps-audio-128-kbps-48-kHz-stereo.flv&quot; Position=&quot;1&quot; SlideID=&quot;501&quot;/&gt;&lt;/Videos&gt;&#10;"/>
  <p:tag name="SECTOMILLISECCONVERTED" val="1"/>
</p:tagLst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20869</TotalTime>
  <Words>709</Words>
  <Application>Microsoft Office PowerPoint</Application>
  <PresentationFormat>画面に合わせる (4:3)</PresentationFormat>
  <Paragraphs>123</Paragraphs>
  <Slides>20</Slides>
  <Notes>20</Notes>
  <HiddenSlides>0</HiddenSlides>
  <MMClips>8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6" baseType="lpstr">
      <vt:lpstr>Arial 本文</vt:lpstr>
      <vt:lpstr>游明朝</vt:lpstr>
      <vt:lpstr>Arial</vt:lpstr>
      <vt:lpstr>Century</vt:lpstr>
      <vt:lpstr>Wingdings</vt:lpstr>
      <vt:lpstr>標準デザイン</vt:lpstr>
      <vt:lpstr>PowerPoint プレゼンテーション</vt:lpstr>
      <vt:lpstr>1. Introduction</vt:lpstr>
      <vt:lpstr>Accessibility  of PowerPoint contents for Print-disabled students </vt:lpstr>
      <vt:lpstr>Math Accessibility of PowerPoint</vt:lpstr>
      <vt:lpstr>Demo Inaccessible a Math Formula Read out with JAWS the two cases, math formula in Office/image</vt:lpstr>
      <vt:lpstr>Infty Software  Assistive tools for print-disabled people  to access STEM contents</vt:lpstr>
      <vt:lpstr>Purpose of This Work</vt:lpstr>
      <vt:lpstr>2. Method</vt:lpstr>
      <vt:lpstr>PowerPoint プレゼンテーション</vt:lpstr>
      <vt:lpstr>DEMO: Method 1  Converting a math part in an existing PowerPoint slide into the alt text and the MP3 audio file and embedding. </vt:lpstr>
      <vt:lpstr>PowerPoint プレゼンテーション</vt:lpstr>
      <vt:lpstr>Demo Read out with JAWS</vt:lpstr>
      <vt:lpstr>PowerPoint プレゼンテーション</vt:lpstr>
      <vt:lpstr>Demo  Read out with JAWS</vt:lpstr>
      <vt:lpstr>PowerPoint プレゼンテーション</vt:lpstr>
      <vt:lpstr>PowerPoint プレゼンテーション</vt:lpstr>
      <vt:lpstr>PowerPoint プレゼンテーション</vt:lpstr>
      <vt:lpstr>Conclusion</vt:lpstr>
      <vt:lpstr>Future Tasks</vt:lpstr>
      <vt:lpstr>PowerPoint プレゼンテーション</vt:lpstr>
    </vt:vector>
  </TitlesOfParts>
  <Company>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基礎工学スタディスキルズ メモ</dc:title>
  <dc:creator>Komada</dc:creator>
  <cp:lastModifiedBy>KOMADA Toshihiko</cp:lastModifiedBy>
  <cp:revision>538</cp:revision>
  <cp:lastPrinted>2022-07-09T04:47:02Z</cp:lastPrinted>
  <dcterms:created xsi:type="dcterms:W3CDTF">2008-04-18T21:51:22Z</dcterms:created>
  <dcterms:modified xsi:type="dcterms:W3CDTF">2022-07-13T03:52:25Z</dcterms:modified>
</cp:coreProperties>
</file>